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37"/>
  </p:notesMasterIdLst>
  <p:sldIdLst>
    <p:sldId id="257" r:id="rId2"/>
    <p:sldId id="258" r:id="rId3"/>
    <p:sldId id="297" r:id="rId4"/>
    <p:sldId id="260" r:id="rId5"/>
    <p:sldId id="261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307" r:id="rId15"/>
    <p:sldId id="271" r:id="rId16"/>
    <p:sldId id="298" r:id="rId17"/>
    <p:sldId id="277" r:id="rId18"/>
    <p:sldId id="303" r:id="rId19"/>
    <p:sldId id="311" r:id="rId20"/>
    <p:sldId id="309" r:id="rId21"/>
    <p:sldId id="310" r:id="rId22"/>
    <p:sldId id="312" r:id="rId23"/>
    <p:sldId id="299" r:id="rId24"/>
    <p:sldId id="304" r:id="rId25"/>
    <p:sldId id="305" r:id="rId26"/>
    <p:sldId id="306" r:id="rId27"/>
    <p:sldId id="308" r:id="rId28"/>
    <p:sldId id="300" r:id="rId29"/>
    <p:sldId id="264" r:id="rId30"/>
    <p:sldId id="301" r:id="rId31"/>
    <p:sldId id="268" r:id="rId32"/>
    <p:sldId id="313" r:id="rId33"/>
    <p:sldId id="302" r:id="rId34"/>
    <p:sldId id="283" r:id="rId35"/>
    <p:sldId id="286" r:id="rId36"/>
  </p:sldIdLst>
  <p:sldSz cx="9144000" cy="5143500" type="screen16x9"/>
  <p:notesSz cx="6858000" cy="9144000"/>
  <p:embeddedFontLst>
    <p:embeddedFont>
      <p:font typeface="方正粗黑宋简体" panose="02000000000000000000" pitchFamily="2" charset="-122"/>
      <p:regular r:id="rId38"/>
    </p:embeddedFont>
    <p:embeddedFont>
      <p:font typeface="方正综艺简体" panose="02010600030101010101" charset="-122"/>
      <p:regular r:id="rId39"/>
    </p:embeddedFont>
    <p:embeddedFont>
      <p:font typeface="汉仪小隶书简" panose="02010609000101010101" pitchFamily="49" charset="-122"/>
      <p:regular r:id="rId40"/>
    </p:embeddedFont>
    <p:embeddedFont>
      <p:font typeface="微软雅黑" panose="020B0503020204020204" pitchFamily="34" charset="-122"/>
      <p:regular r:id="rId41"/>
      <p:bold r:id="rId42"/>
    </p:embeddedFont>
    <p:embeddedFont>
      <p:font typeface="微软雅黑" panose="020B0503020204020204" pitchFamily="34" charset="-122"/>
      <p:regular r:id="rId41"/>
      <p:bold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Calibri Light" panose="020F0302020204030204" pitchFamily="34" charset="0"/>
      <p:regular r:id="rId47"/>
      <p:italic r:id="rId4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3C51"/>
    <a:srgbClr val="533213"/>
    <a:srgbClr val="59ACB4"/>
    <a:srgbClr val="498B9C"/>
    <a:srgbClr val="F5EDE8"/>
    <a:srgbClr val="C25300"/>
    <a:srgbClr val="87857A"/>
    <a:srgbClr val="C1E3EE"/>
    <a:srgbClr val="E38124"/>
    <a:srgbClr val="FB5B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05" autoAdjust="0"/>
    <p:restoredTop sz="94660"/>
  </p:normalViewPr>
  <p:slideViewPr>
    <p:cSldViewPr>
      <p:cViewPr varScale="1">
        <p:scale>
          <a:sx n="108" d="100"/>
          <a:sy n="108" d="100"/>
        </p:scale>
        <p:origin x="69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B3CA59-E96E-4A51-8407-0D042DA131F7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8EE382B-8317-4366-A4BB-7600F5F42648}">
      <dgm:prSet phldrT="[文本]" custT="1"/>
      <dgm:spPr>
        <a:solidFill>
          <a:srgbClr val="E1740D"/>
        </a:solidFill>
      </dgm:spPr>
      <dgm:t>
        <a:bodyPr/>
        <a:lstStyle/>
        <a:p>
          <a:endParaRPr lang="zh-CN" altLang="en-US" sz="1600" spc="110" baseline="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BC5BF06-F579-4C1B-9776-5B38DB06CEBB}" type="parTrans" cxnId="{86E85F7E-BE98-4BC5-B407-E6ADEA4C0CFF}">
      <dgm:prSet/>
      <dgm:spPr/>
      <dgm:t>
        <a:bodyPr/>
        <a:lstStyle/>
        <a:p>
          <a:endParaRPr lang="zh-CN" altLang="en-US" sz="1600"/>
        </a:p>
      </dgm:t>
    </dgm:pt>
    <dgm:pt modelId="{AAA36AE5-291E-481F-8411-D6DDAC6E7161}" type="sibTrans" cxnId="{86E85F7E-BE98-4BC5-B407-E6ADEA4C0CFF}">
      <dgm:prSet/>
      <dgm:spPr/>
      <dgm:t>
        <a:bodyPr/>
        <a:lstStyle/>
        <a:p>
          <a:endParaRPr lang="zh-CN" altLang="en-US" sz="1600"/>
        </a:p>
      </dgm:t>
    </dgm:pt>
    <dgm:pt modelId="{29F99EB4-91FB-46FF-A666-03EE11A36587}">
      <dgm:prSet phldrT="[文本]" custT="1"/>
      <dgm:spPr>
        <a:solidFill>
          <a:srgbClr val="59ACB4"/>
        </a:solidFill>
      </dgm:spPr>
      <dgm:t>
        <a:bodyPr/>
        <a:lstStyle/>
        <a:p>
          <a:r>
            <a: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命名规则</a:t>
          </a:r>
        </a:p>
      </dgm:t>
    </dgm:pt>
    <dgm:pt modelId="{0B59B060-AF52-4715-AA95-A1A58440D725}" type="parTrans" cxnId="{B28EE93A-DE95-4EDC-9BE5-F86E9F15918C}">
      <dgm:prSet custT="1"/>
      <dgm:spPr>
        <a:ln>
          <a:solidFill>
            <a:schemeClr val="tx1">
              <a:lumMod val="85000"/>
              <a:lumOff val="15000"/>
            </a:schemeClr>
          </a:solidFill>
        </a:ln>
      </dgm:spPr>
      <dgm:t>
        <a:bodyPr/>
        <a:lstStyle/>
        <a:p>
          <a:endParaRPr lang="zh-CN" altLang="en-US" sz="400"/>
        </a:p>
      </dgm:t>
    </dgm:pt>
    <dgm:pt modelId="{784E9937-0D44-42C9-8818-433CF683174F}" type="sibTrans" cxnId="{B28EE93A-DE95-4EDC-9BE5-F86E9F15918C}">
      <dgm:prSet/>
      <dgm:spPr/>
      <dgm:t>
        <a:bodyPr/>
        <a:lstStyle/>
        <a:p>
          <a:endParaRPr lang="zh-CN" altLang="en-US" sz="1600"/>
        </a:p>
      </dgm:t>
    </dgm:pt>
    <dgm:pt modelId="{9C61A653-1F6B-45BF-A3C8-8935D48D20F5}">
      <dgm:prSet phldrT="[文本]" custT="1"/>
      <dgm:spPr>
        <a:solidFill>
          <a:srgbClr val="498B9C"/>
        </a:solidFill>
      </dgm:spPr>
      <dgm:t>
        <a:bodyPr/>
        <a:lstStyle/>
        <a:p>
          <a:r>
            <a:rPr lang="zh-CN" altLang="en-US" sz="1400" dirty="0">
              <a:solidFill>
                <a:schemeClr val="bg1"/>
              </a:solidFill>
            </a:rPr>
            <a:t>主键约束</a:t>
          </a:r>
        </a:p>
      </dgm:t>
    </dgm:pt>
    <dgm:pt modelId="{48A78859-7D60-41AA-B02A-01C804CCE7AF}" type="parTrans" cxnId="{7B2AB337-AC76-4A49-8B60-6FC5456B67F0}">
      <dgm:prSet custT="1"/>
      <dgm:spPr>
        <a:ln>
          <a:solidFill>
            <a:schemeClr val="tx1">
              <a:lumMod val="85000"/>
              <a:lumOff val="15000"/>
            </a:schemeClr>
          </a:solidFill>
        </a:ln>
      </dgm:spPr>
      <dgm:t>
        <a:bodyPr/>
        <a:lstStyle/>
        <a:p>
          <a:endParaRPr lang="zh-CN" altLang="en-US" sz="400"/>
        </a:p>
      </dgm:t>
    </dgm:pt>
    <dgm:pt modelId="{FBFE4850-4CE5-4BD9-88B5-ACB2C18F9234}" type="sibTrans" cxnId="{7B2AB337-AC76-4A49-8B60-6FC5456B67F0}">
      <dgm:prSet/>
      <dgm:spPr/>
      <dgm:t>
        <a:bodyPr/>
        <a:lstStyle/>
        <a:p>
          <a:endParaRPr lang="zh-CN" altLang="en-US" sz="1600"/>
        </a:p>
      </dgm:t>
    </dgm:pt>
    <dgm:pt modelId="{CF4AB1CC-B8F6-4011-96FD-4F14992F9AC2}">
      <dgm:prSet phldrT="[文本]" custT="1"/>
      <dgm:spPr>
        <a:solidFill>
          <a:srgbClr val="59ACB4"/>
        </a:solidFill>
      </dgm:spPr>
      <dgm:t>
        <a:bodyPr/>
        <a:lstStyle/>
        <a:p>
          <a:r>
            <a: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RESTRICT</a:t>
          </a:r>
          <a:endParaRPr lang="zh-CN" altLang="en-US" sz="14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BAAC82B-3A25-41EC-9D8A-6A3FAC8EDCDF}" type="parTrans" cxnId="{4C4AE677-86C1-47A8-A3D3-D6E4C35C32B3}">
      <dgm:prSet custT="1"/>
      <dgm:spPr>
        <a:ln>
          <a:solidFill>
            <a:schemeClr val="tx1">
              <a:lumMod val="85000"/>
              <a:lumOff val="15000"/>
            </a:schemeClr>
          </a:solidFill>
        </a:ln>
      </dgm:spPr>
      <dgm:t>
        <a:bodyPr/>
        <a:lstStyle/>
        <a:p>
          <a:endParaRPr lang="zh-CN" altLang="en-US" sz="400"/>
        </a:p>
      </dgm:t>
    </dgm:pt>
    <dgm:pt modelId="{5A0141A7-B310-4652-8374-580F184DD519}" type="sibTrans" cxnId="{4C4AE677-86C1-47A8-A3D3-D6E4C35C32B3}">
      <dgm:prSet/>
      <dgm:spPr/>
      <dgm:t>
        <a:bodyPr/>
        <a:lstStyle/>
        <a:p>
          <a:endParaRPr lang="zh-CN" altLang="en-US" sz="1600"/>
        </a:p>
      </dgm:t>
    </dgm:pt>
    <dgm:pt modelId="{F90F45FB-24A2-4113-A5E0-063757EF8152}" type="pres">
      <dgm:prSet presAssocID="{9AB3CA59-E96E-4A51-8407-0D042DA131F7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BAFF942-AF0D-4BA0-914A-98AE9A0B22ED}" type="pres">
      <dgm:prSet presAssocID="{98EE382B-8317-4366-A4BB-7600F5F42648}" presName="root1" presStyleCnt="0"/>
      <dgm:spPr/>
    </dgm:pt>
    <dgm:pt modelId="{FBA1D8E3-B212-40A4-9367-F5B80382E11F}" type="pres">
      <dgm:prSet presAssocID="{98EE382B-8317-4366-A4BB-7600F5F42648}" presName="LevelOneTextNode" presStyleLbl="node0" presStyleIdx="0" presStyleCnt="1">
        <dgm:presLayoutVars>
          <dgm:chPref val="3"/>
        </dgm:presLayoutVars>
      </dgm:prSet>
      <dgm:spPr/>
    </dgm:pt>
    <dgm:pt modelId="{4192E778-BDA4-44F2-ADC9-1101F3BB498D}" type="pres">
      <dgm:prSet presAssocID="{98EE382B-8317-4366-A4BB-7600F5F42648}" presName="level2hierChild" presStyleCnt="0"/>
      <dgm:spPr/>
    </dgm:pt>
    <dgm:pt modelId="{EFD6EA81-108C-4404-B3BE-DED838D72A94}" type="pres">
      <dgm:prSet presAssocID="{0B59B060-AF52-4715-AA95-A1A58440D725}" presName="conn2-1" presStyleLbl="parChTrans1D2" presStyleIdx="0" presStyleCnt="3"/>
      <dgm:spPr/>
    </dgm:pt>
    <dgm:pt modelId="{C1474064-A0C3-41AD-8B02-78360F534617}" type="pres">
      <dgm:prSet presAssocID="{0B59B060-AF52-4715-AA95-A1A58440D725}" presName="connTx" presStyleLbl="parChTrans1D2" presStyleIdx="0" presStyleCnt="3"/>
      <dgm:spPr/>
    </dgm:pt>
    <dgm:pt modelId="{852A1EDB-1D3E-4384-86AD-9BEA2AA673D9}" type="pres">
      <dgm:prSet presAssocID="{29F99EB4-91FB-46FF-A666-03EE11A36587}" presName="root2" presStyleCnt="0"/>
      <dgm:spPr/>
    </dgm:pt>
    <dgm:pt modelId="{DB573871-A674-4273-8830-F03050226792}" type="pres">
      <dgm:prSet presAssocID="{29F99EB4-91FB-46FF-A666-03EE11A36587}" presName="LevelTwoTextNode" presStyleLbl="node2" presStyleIdx="0" presStyleCnt="3">
        <dgm:presLayoutVars>
          <dgm:chPref val="3"/>
        </dgm:presLayoutVars>
      </dgm:prSet>
      <dgm:spPr/>
    </dgm:pt>
    <dgm:pt modelId="{A9F4509B-9C4E-4AE5-88F8-CBE322B26861}" type="pres">
      <dgm:prSet presAssocID="{29F99EB4-91FB-46FF-A666-03EE11A36587}" presName="level3hierChild" presStyleCnt="0"/>
      <dgm:spPr/>
    </dgm:pt>
    <dgm:pt modelId="{7A9A4601-A49B-4AC0-B106-F566AA2B3F7F}" type="pres">
      <dgm:prSet presAssocID="{48A78859-7D60-41AA-B02A-01C804CCE7AF}" presName="conn2-1" presStyleLbl="parChTrans1D2" presStyleIdx="1" presStyleCnt="3"/>
      <dgm:spPr/>
    </dgm:pt>
    <dgm:pt modelId="{0CA1DF54-A73F-4976-9AE8-34960E66F091}" type="pres">
      <dgm:prSet presAssocID="{48A78859-7D60-41AA-B02A-01C804CCE7AF}" presName="connTx" presStyleLbl="parChTrans1D2" presStyleIdx="1" presStyleCnt="3"/>
      <dgm:spPr/>
    </dgm:pt>
    <dgm:pt modelId="{A8D09188-D839-4132-8C5E-BCC87E93EE62}" type="pres">
      <dgm:prSet presAssocID="{9C61A653-1F6B-45BF-A3C8-8935D48D20F5}" presName="root2" presStyleCnt="0"/>
      <dgm:spPr/>
    </dgm:pt>
    <dgm:pt modelId="{8819E659-93F6-4A4C-9A75-2CB74E769F7A}" type="pres">
      <dgm:prSet presAssocID="{9C61A653-1F6B-45BF-A3C8-8935D48D20F5}" presName="LevelTwoTextNode" presStyleLbl="node2" presStyleIdx="1" presStyleCnt="3">
        <dgm:presLayoutVars>
          <dgm:chPref val="3"/>
        </dgm:presLayoutVars>
      </dgm:prSet>
      <dgm:spPr/>
    </dgm:pt>
    <dgm:pt modelId="{7F974027-6F88-4284-9A20-15496962C9C1}" type="pres">
      <dgm:prSet presAssocID="{9C61A653-1F6B-45BF-A3C8-8935D48D20F5}" presName="level3hierChild" presStyleCnt="0"/>
      <dgm:spPr/>
    </dgm:pt>
    <dgm:pt modelId="{402788B0-960A-4BD5-89ED-BF08D8DDE226}" type="pres">
      <dgm:prSet presAssocID="{9BAAC82B-3A25-41EC-9D8A-6A3FAC8EDCDF}" presName="conn2-1" presStyleLbl="parChTrans1D2" presStyleIdx="2" presStyleCnt="3"/>
      <dgm:spPr/>
    </dgm:pt>
    <dgm:pt modelId="{0F196CDD-0F77-4F1E-9BB2-BE2BE8E3C512}" type="pres">
      <dgm:prSet presAssocID="{9BAAC82B-3A25-41EC-9D8A-6A3FAC8EDCDF}" presName="connTx" presStyleLbl="parChTrans1D2" presStyleIdx="2" presStyleCnt="3"/>
      <dgm:spPr/>
    </dgm:pt>
    <dgm:pt modelId="{1D81258F-D55F-4AF3-8585-072C1525A24F}" type="pres">
      <dgm:prSet presAssocID="{CF4AB1CC-B8F6-4011-96FD-4F14992F9AC2}" presName="root2" presStyleCnt="0"/>
      <dgm:spPr/>
    </dgm:pt>
    <dgm:pt modelId="{DABAD4C4-0E3F-4F0D-92DA-1D069C1BE552}" type="pres">
      <dgm:prSet presAssocID="{CF4AB1CC-B8F6-4011-96FD-4F14992F9AC2}" presName="LevelTwoTextNode" presStyleLbl="node2" presStyleIdx="2" presStyleCnt="3">
        <dgm:presLayoutVars>
          <dgm:chPref val="3"/>
        </dgm:presLayoutVars>
      </dgm:prSet>
      <dgm:spPr/>
    </dgm:pt>
    <dgm:pt modelId="{756196BE-650E-4A6D-AF9D-FCEC08C71CBF}" type="pres">
      <dgm:prSet presAssocID="{CF4AB1CC-B8F6-4011-96FD-4F14992F9AC2}" presName="level3hierChild" presStyleCnt="0"/>
      <dgm:spPr/>
    </dgm:pt>
  </dgm:ptLst>
  <dgm:cxnLst>
    <dgm:cxn modelId="{38C63904-1D86-4F13-B5FB-B7C3F1D0BB3F}" type="presOf" srcId="{0B59B060-AF52-4715-AA95-A1A58440D725}" destId="{C1474064-A0C3-41AD-8B02-78360F534617}" srcOrd="1" destOrd="0" presId="urn:microsoft.com/office/officeart/2008/layout/HorizontalMultiLevelHierarchy"/>
    <dgm:cxn modelId="{374BEC1C-D8C7-4AD9-A2AA-74415DE22E6B}" type="presOf" srcId="{98EE382B-8317-4366-A4BB-7600F5F42648}" destId="{FBA1D8E3-B212-40A4-9367-F5B80382E11F}" srcOrd="0" destOrd="0" presId="urn:microsoft.com/office/officeart/2008/layout/HorizontalMultiLevelHierarchy"/>
    <dgm:cxn modelId="{49226F1D-5D46-4F0B-BC48-45775819371A}" type="presOf" srcId="{9BAAC82B-3A25-41EC-9D8A-6A3FAC8EDCDF}" destId="{0F196CDD-0F77-4F1E-9BB2-BE2BE8E3C512}" srcOrd="1" destOrd="0" presId="urn:microsoft.com/office/officeart/2008/layout/HorizontalMultiLevelHierarchy"/>
    <dgm:cxn modelId="{8E08702A-2243-40B5-855E-44036298AE88}" type="presOf" srcId="{9C61A653-1F6B-45BF-A3C8-8935D48D20F5}" destId="{8819E659-93F6-4A4C-9A75-2CB74E769F7A}" srcOrd="0" destOrd="0" presId="urn:microsoft.com/office/officeart/2008/layout/HorizontalMultiLevelHierarchy"/>
    <dgm:cxn modelId="{7B2AB337-AC76-4A49-8B60-6FC5456B67F0}" srcId="{98EE382B-8317-4366-A4BB-7600F5F42648}" destId="{9C61A653-1F6B-45BF-A3C8-8935D48D20F5}" srcOrd="1" destOrd="0" parTransId="{48A78859-7D60-41AA-B02A-01C804CCE7AF}" sibTransId="{FBFE4850-4CE5-4BD9-88B5-ACB2C18F9234}"/>
    <dgm:cxn modelId="{B28EE93A-DE95-4EDC-9BE5-F86E9F15918C}" srcId="{98EE382B-8317-4366-A4BB-7600F5F42648}" destId="{29F99EB4-91FB-46FF-A666-03EE11A36587}" srcOrd="0" destOrd="0" parTransId="{0B59B060-AF52-4715-AA95-A1A58440D725}" sibTransId="{784E9937-0D44-42C9-8818-433CF683174F}"/>
    <dgm:cxn modelId="{C7AB2742-E009-4208-9D4B-14A3900E122E}" type="presOf" srcId="{9BAAC82B-3A25-41EC-9D8A-6A3FAC8EDCDF}" destId="{402788B0-960A-4BD5-89ED-BF08D8DDE226}" srcOrd="0" destOrd="0" presId="urn:microsoft.com/office/officeart/2008/layout/HorizontalMultiLevelHierarchy"/>
    <dgm:cxn modelId="{4C4AE677-86C1-47A8-A3D3-D6E4C35C32B3}" srcId="{98EE382B-8317-4366-A4BB-7600F5F42648}" destId="{CF4AB1CC-B8F6-4011-96FD-4F14992F9AC2}" srcOrd="2" destOrd="0" parTransId="{9BAAC82B-3A25-41EC-9D8A-6A3FAC8EDCDF}" sibTransId="{5A0141A7-B310-4652-8374-580F184DD519}"/>
    <dgm:cxn modelId="{86E85F7E-BE98-4BC5-B407-E6ADEA4C0CFF}" srcId="{9AB3CA59-E96E-4A51-8407-0D042DA131F7}" destId="{98EE382B-8317-4366-A4BB-7600F5F42648}" srcOrd="0" destOrd="0" parTransId="{6BC5BF06-F579-4C1B-9776-5B38DB06CEBB}" sibTransId="{AAA36AE5-291E-481F-8411-D6DDAC6E7161}"/>
    <dgm:cxn modelId="{E145E680-0BC8-4FF0-BB4D-9D1D6D3CC19C}" type="presOf" srcId="{9AB3CA59-E96E-4A51-8407-0D042DA131F7}" destId="{F90F45FB-24A2-4113-A5E0-063757EF8152}" srcOrd="0" destOrd="0" presId="urn:microsoft.com/office/officeart/2008/layout/HorizontalMultiLevelHierarchy"/>
    <dgm:cxn modelId="{5B8AC686-8125-4978-9EAC-C5D482603C55}" type="presOf" srcId="{48A78859-7D60-41AA-B02A-01C804CCE7AF}" destId="{7A9A4601-A49B-4AC0-B106-F566AA2B3F7F}" srcOrd="0" destOrd="0" presId="urn:microsoft.com/office/officeart/2008/layout/HorizontalMultiLevelHierarchy"/>
    <dgm:cxn modelId="{B6C11496-142C-4C78-874B-11AB627EAA59}" type="presOf" srcId="{CF4AB1CC-B8F6-4011-96FD-4F14992F9AC2}" destId="{DABAD4C4-0E3F-4F0D-92DA-1D069C1BE552}" srcOrd="0" destOrd="0" presId="urn:microsoft.com/office/officeart/2008/layout/HorizontalMultiLevelHierarchy"/>
    <dgm:cxn modelId="{46F132A7-88CC-4D96-9C8D-FBAF779ECCFE}" type="presOf" srcId="{48A78859-7D60-41AA-B02A-01C804CCE7AF}" destId="{0CA1DF54-A73F-4976-9AE8-34960E66F091}" srcOrd="1" destOrd="0" presId="urn:microsoft.com/office/officeart/2008/layout/HorizontalMultiLevelHierarchy"/>
    <dgm:cxn modelId="{4FE12DCD-6A87-4F87-BEA8-ACD77529300C}" type="presOf" srcId="{29F99EB4-91FB-46FF-A666-03EE11A36587}" destId="{DB573871-A674-4273-8830-F03050226792}" srcOrd="0" destOrd="0" presId="urn:microsoft.com/office/officeart/2008/layout/HorizontalMultiLevelHierarchy"/>
    <dgm:cxn modelId="{253902F5-4A4D-49F2-9AA7-4D225B15FE2A}" type="presOf" srcId="{0B59B060-AF52-4715-AA95-A1A58440D725}" destId="{EFD6EA81-108C-4404-B3BE-DED838D72A94}" srcOrd="0" destOrd="0" presId="urn:microsoft.com/office/officeart/2008/layout/HorizontalMultiLevelHierarchy"/>
    <dgm:cxn modelId="{F5FEFFE0-7895-4175-A997-FED0C934E18D}" type="presParOf" srcId="{F90F45FB-24A2-4113-A5E0-063757EF8152}" destId="{FBAFF942-AF0D-4BA0-914A-98AE9A0B22ED}" srcOrd="0" destOrd="0" presId="urn:microsoft.com/office/officeart/2008/layout/HorizontalMultiLevelHierarchy"/>
    <dgm:cxn modelId="{C70AAC23-D386-4BD2-B7F3-1B73F7C585B9}" type="presParOf" srcId="{FBAFF942-AF0D-4BA0-914A-98AE9A0B22ED}" destId="{FBA1D8E3-B212-40A4-9367-F5B80382E11F}" srcOrd="0" destOrd="0" presId="urn:microsoft.com/office/officeart/2008/layout/HorizontalMultiLevelHierarchy"/>
    <dgm:cxn modelId="{0BA5E8A0-90DC-491A-9D6B-5149D58BEF5E}" type="presParOf" srcId="{FBAFF942-AF0D-4BA0-914A-98AE9A0B22ED}" destId="{4192E778-BDA4-44F2-ADC9-1101F3BB498D}" srcOrd="1" destOrd="0" presId="urn:microsoft.com/office/officeart/2008/layout/HorizontalMultiLevelHierarchy"/>
    <dgm:cxn modelId="{6ADBCC85-A889-4912-A3FF-96C4733F27A7}" type="presParOf" srcId="{4192E778-BDA4-44F2-ADC9-1101F3BB498D}" destId="{EFD6EA81-108C-4404-B3BE-DED838D72A94}" srcOrd="0" destOrd="0" presId="urn:microsoft.com/office/officeart/2008/layout/HorizontalMultiLevelHierarchy"/>
    <dgm:cxn modelId="{9F089260-52AB-4078-BF95-D518CDB1E166}" type="presParOf" srcId="{EFD6EA81-108C-4404-B3BE-DED838D72A94}" destId="{C1474064-A0C3-41AD-8B02-78360F534617}" srcOrd="0" destOrd="0" presId="urn:microsoft.com/office/officeart/2008/layout/HorizontalMultiLevelHierarchy"/>
    <dgm:cxn modelId="{C1BCF6B0-F16D-42D6-92C6-B28B80687AB0}" type="presParOf" srcId="{4192E778-BDA4-44F2-ADC9-1101F3BB498D}" destId="{852A1EDB-1D3E-4384-86AD-9BEA2AA673D9}" srcOrd="1" destOrd="0" presId="urn:microsoft.com/office/officeart/2008/layout/HorizontalMultiLevelHierarchy"/>
    <dgm:cxn modelId="{7DF99116-A495-41B5-8A74-C63EE5B3FDA2}" type="presParOf" srcId="{852A1EDB-1D3E-4384-86AD-9BEA2AA673D9}" destId="{DB573871-A674-4273-8830-F03050226792}" srcOrd="0" destOrd="0" presId="urn:microsoft.com/office/officeart/2008/layout/HorizontalMultiLevelHierarchy"/>
    <dgm:cxn modelId="{3FA8BCD5-3A8C-4A4C-99C9-FF202D83B947}" type="presParOf" srcId="{852A1EDB-1D3E-4384-86AD-9BEA2AA673D9}" destId="{A9F4509B-9C4E-4AE5-88F8-CBE322B26861}" srcOrd="1" destOrd="0" presId="urn:microsoft.com/office/officeart/2008/layout/HorizontalMultiLevelHierarchy"/>
    <dgm:cxn modelId="{B827147F-1733-489E-BB1E-50D282D8B879}" type="presParOf" srcId="{4192E778-BDA4-44F2-ADC9-1101F3BB498D}" destId="{7A9A4601-A49B-4AC0-B106-F566AA2B3F7F}" srcOrd="2" destOrd="0" presId="urn:microsoft.com/office/officeart/2008/layout/HorizontalMultiLevelHierarchy"/>
    <dgm:cxn modelId="{B0C6E385-4D75-4B60-87AA-676428098A19}" type="presParOf" srcId="{7A9A4601-A49B-4AC0-B106-F566AA2B3F7F}" destId="{0CA1DF54-A73F-4976-9AE8-34960E66F091}" srcOrd="0" destOrd="0" presId="urn:microsoft.com/office/officeart/2008/layout/HorizontalMultiLevelHierarchy"/>
    <dgm:cxn modelId="{69181D87-9262-4B7D-8B4B-8FD17A37D6B9}" type="presParOf" srcId="{4192E778-BDA4-44F2-ADC9-1101F3BB498D}" destId="{A8D09188-D839-4132-8C5E-BCC87E93EE62}" srcOrd="3" destOrd="0" presId="urn:microsoft.com/office/officeart/2008/layout/HorizontalMultiLevelHierarchy"/>
    <dgm:cxn modelId="{8AD09632-19E7-4126-8ED1-B45A73CE5A7E}" type="presParOf" srcId="{A8D09188-D839-4132-8C5E-BCC87E93EE62}" destId="{8819E659-93F6-4A4C-9A75-2CB74E769F7A}" srcOrd="0" destOrd="0" presId="urn:microsoft.com/office/officeart/2008/layout/HorizontalMultiLevelHierarchy"/>
    <dgm:cxn modelId="{51A36BB7-2498-4B85-94D9-06E9A1D6C22B}" type="presParOf" srcId="{A8D09188-D839-4132-8C5E-BCC87E93EE62}" destId="{7F974027-6F88-4284-9A20-15496962C9C1}" srcOrd="1" destOrd="0" presId="urn:microsoft.com/office/officeart/2008/layout/HorizontalMultiLevelHierarchy"/>
    <dgm:cxn modelId="{6E5A79DD-D66E-444E-B060-EAAA94C83ECC}" type="presParOf" srcId="{4192E778-BDA4-44F2-ADC9-1101F3BB498D}" destId="{402788B0-960A-4BD5-89ED-BF08D8DDE226}" srcOrd="4" destOrd="0" presId="urn:microsoft.com/office/officeart/2008/layout/HorizontalMultiLevelHierarchy"/>
    <dgm:cxn modelId="{CBD948DF-2A4B-43E8-BF4E-E9963F8BFBD6}" type="presParOf" srcId="{402788B0-960A-4BD5-89ED-BF08D8DDE226}" destId="{0F196CDD-0F77-4F1E-9BB2-BE2BE8E3C512}" srcOrd="0" destOrd="0" presId="urn:microsoft.com/office/officeart/2008/layout/HorizontalMultiLevelHierarchy"/>
    <dgm:cxn modelId="{CDCBDAC6-A1C1-404D-8368-8A486D8F0BD5}" type="presParOf" srcId="{4192E778-BDA4-44F2-ADC9-1101F3BB498D}" destId="{1D81258F-D55F-4AF3-8585-072C1525A24F}" srcOrd="5" destOrd="0" presId="urn:microsoft.com/office/officeart/2008/layout/HorizontalMultiLevelHierarchy"/>
    <dgm:cxn modelId="{028C0384-12B7-40F1-A2D9-9552C4E71E4F}" type="presParOf" srcId="{1D81258F-D55F-4AF3-8585-072C1525A24F}" destId="{DABAD4C4-0E3F-4F0D-92DA-1D069C1BE552}" srcOrd="0" destOrd="0" presId="urn:microsoft.com/office/officeart/2008/layout/HorizontalMultiLevelHierarchy"/>
    <dgm:cxn modelId="{732A542C-314C-4029-862D-0D574141C969}" type="presParOf" srcId="{1D81258F-D55F-4AF3-8585-072C1525A24F}" destId="{756196BE-650E-4A6D-AF9D-FCEC08C71CBF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B46653-6963-41CC-8A6C-75A2E864F59E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72A50F01-4C86-4CE0-979E-F3CECC90519F}">
      <dgm:prSet phldrT="[文本]" custT="1"/>
      <dgm:spPr>
        <a:solidFill>
          <a:srgbClr val="213C51"/>
        </a:solidFill>
      </dgm:spPr>
      <dgm:t>
        <a:bodyPr/>
        <a:lstStyle/>
        <a:p>
          <a:r>
            <a: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团队开发</a:t>
          </a:r>
          <a:endParaRPr lang="en-US" altLang="zh-CN" sz="1400" b="1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r>
            <a: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队内分工</a:t>
          </a:r>
        </a:p>
      </dgm:t>
    </dgm:pt>
    <dgm:pt modelId="{E90C65B1-A173-4738-8D7A-1ACF69BAE1F6}" type="parTrans" cxnId="{364C0D46-BF6A-4AA1-8E76-3EBCA7CB7E5E}">
      <dgm:prSet/>
      <dgm:spPr/>
      <dgm:t>
        <a:bodyPr/>
        <a:lstStyle/>
        <a:p>
          <a:endParaRPr lang="zh-CN" altLang="en-US"/>
        </a:p>
      </dgm:t>
    </dgm:pt>
    <dgm:pt modelId="{D642BCE3-2BC1-4D78-946F-CCDA6234DDBD}" type="sibTrans" cxnId="{364C0D46-BF6A-4AA1-8E76-3EBCA7CB7E5E}">
      <dgm:prSet/>
      <dgm:spPr/>
      <dgm:t>
        <a:bodyPr/>
        <a:lstStyle/>
        <a:p>
          <a:endParaRPr lang="zh-CN" altLang="en-US"/>
        </a:p>
      </dgm:t>
    </dgm:pt>
    <dgm:pt modelId="{FD827EC8-676A-46F0-89CB-46BE036F60AA}">
      <dgm:prSet phldrT="[文本]" custT="1"/>
      <dgm:spPr>
        <a:solidFill>
          <a:srgbClr val="59ACB4"/>
        </a:solidFill>
      </dgm:spPr>
      <dgm:t>
        <a:bodyPr/>
        <a:lstStyle/>
        <a:p>
          <a:r>
            <a:rPr lang="zh-CN" altLang="en-US" sz="1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前端设计</a:t>
          </a:r>
        </a:p>
      </dgm:t>
    </dgm:pt>
    <dgm:pt modelId="{D303573D-56E9-40BA-8E22-7D5C7F5D75AD}" type="parTrans" cxnId="{0C522F4B-9790-4BB1-B3B9-C638B9202569}">
      <dgm:prSet/>
      <dgm:spPr/>
      <dgm:t>
        <a:bodyPr/>
        <a:lstStyle/>
        <a:p>
          <a:endParaRPr lang="zh-CN" altLang="en-US"/>
        </a:p>
      </dgm:t>
    </dgm:pt>
    <dgm:pt modelId="{A5C95621-42F0-430B-9939-C24716EE1C4D}" type="sibTrans" cxnId="{0C522F4B-9790-4BB1-B3B9-C638B9202569}">
      <dgm:prSet/>
      <dgm:spPr>
        <a:solidFill>
          <a:srgbClr val="2B9EE0"/>
        </a:solidFill>
      </dgm:spPr>
      <dgm:t>
        <a:bodyPr/>
        <a:lstStyle/>
        <a:p>
          <a:endParaRPr lang="zh-CN" altLang="en-US"/>
        </a:p>
      </dgm:t>
    </dgm:pt>
    <dgm:pt modelId="{457ADE10-1C4B-4E6F-83AC-87E05D5DCE7F}">
      <dgm:prSet phldrT="[文本]" custT="1"/>
      <dgm:spPr>
        <a:solidFill>
          <a:srgbClr val="E1740D"/>
        </a:solidFill>
      </dgm:spPr>
      <dgm:t>
        <a:bodyPr/>
        <a:lstStyle/>
        <a:p>
          <a:r>
            <a:rPr lang="zh-CN" altLang="en-US" sz="1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后端开发</a:t>
          </a:r>
          <a:endParaRPr lang="zh-CN" altLang="en-US" sz="1100" dirty="0"/>
        </a:p>
      </dgm:t>
    </dgm:pt>
    <dgm:pt modelId="{7CC1CC7C-755F-42C7-B48C-FBF2DF5A2D45}" type="parTrans" cxnId="{26984A0D-B3E4-41A1-9975-DC177F95A7DD}">
      <dgm:prSet/>
      <dgm:spPr/>
      <dgm:t>
        <a:bodyPr/>
        <a:lstStyle/>
        <a:p>
          <a:endParaRPr lang="zh-CN" altLang="en-US"/>
        </a:p>
      </dgm:t>
    </dgm:pt>
    <dgm:pt modelId="{FE2E1D2B-9CEE-4975-80A5-EEF8A19F8A23}" type="sibTrans" cxnId="{26984A0D-B3E4-41A1-9975-DC177F95A7DD}">
      <dgm:prSet/>
      <dgm:spPr>
        <a:solidFill>
          <a:srgbClr val="E89E09"/>
        </a:solidFill>
      </dgm:spPr>
      <dgm:t>
        <a:bodyPr/>
        <a:lstStyle/>
        <a:p>
          <a:endParaRPr lang="zh-CN" altLang="en-US"/>
        </a:p>
      </dgm:t>
    </dgm:pt>
    <dgm:pt modelId="{636A197B-4BDA-4D76-B542-7773F684F5F2}">
      <dgm:prSet phldrT="[文本]"/>
      <dgm:spPr>
        <a:solidFill>
          <a:srgbClr val="59ACB4"/>
        </a:solidFill>
      </dgm:spPr>
      <dgm:t>
        <a:bodyPr/>
        <a:lstStyle/>
        <a:p>
          <a:r>
            <a:rPr lang="zh-CN" altLang="en-US" b="1" spc="10" baseline="0" dirty="0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rPr>
            <a:t>前后端交互</a:t>
          </a:r>
          <a:endParaRPr lang="zh-CN" altLang="en-US" dirty="0"/>
        </a:p>
      </dgm:t>
    </dgm:pt>
    <dgm:pt modelId="{7C8F1221-78B8-4DB3-98AD-119AD8BAD1B1}" type="sibTrans" cxnId="{EE10B3E5-77D0-4AD1-AD83-32EDC5F78890}">
      <dgm:prSet/>
      <dgm:spPr>
        <a:solidFill>
          <a:srgbClr val="2B9EE0"/>
        </a:solidFill>
      </dgm:spPr>
      <dgm:t>
        <a:bodyPr/>
        <a:lstStyle/>
        <a:p>
          <a:endParaRPr lang="zh-CN" altLang="en-US"/>
        </a:p>
      </dgm:t>
    </dgm:pt>
    <dgm:pt modelId="{1270A505-B9B1-4CDD-97BE-3C307387AA73}" type="parTrans" cxnId="{EE10B3E5-77D0-4AD1-AD83-32EDC5F78890}">
      <dgm:prSet/>
      <dgm:spPr/>
      <dgm:t>
        <a:bodyPr/>
        <a:lstStyle/>
        <a:p>
          <a:endParaRPr lang="zh-CN" altLang="en-US"/>
        </a:p>
      </dgm:t>
    </dgm:pt>
    <dgm:pt modelId="{90B8B745-96DB-4CC5-BBFD-D0D057E42576}" type="pres">
      <dgm:prSet presAssocID="{10B46653-6963-41CC-8A6C-75A2E864F59E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AD1F889C-50B6-47B9-AC3F-57441CC62727}" type="pres">
      <dgm:prSet presAssocID="{72A50F01-4C86-4CE0-979E-F3CECC90519F}" presName="centerShape" presStyleLbl="node0" presStyleIdx="0" presStyleCnt="1"/>
      <dgm:spPr/>
    </dgm:pt>
    <dgm:pt modelId="{0CD16593-3C0D-4E2E-B74A-F16BE7255BDB}" type="pres">
      <dgm:prSet presAssocID="{FD827EC8-676A-46F0-89CB-46BE036F60AA}" presName="node" presStyleLbl="node1" presStyleIdx="0" presStyleCnt="3">
        <dgm:presLayoutVars>
          <dgm:bulletEnabled val="1"/>
        </dgm:presLayoutVars>
      </dgm:prSet>
      <dgm:spPr/>
    </dgm:pt>
    <dgm:pt modelId="{B9B537C8-FF96-47B4-94B3-89050AFD98D7}" type="pres">
      <dgm:prSet presAssocID="{FD827EC8-676A-46F0-89CB-46BE036F60AA}" presName="dummy" presStyleCnt="0"/>
      <dgm:spPr/>
    </dgm:pt>
    <dgm:pt modelId="{98AEC7FE-23E8-4404-99EA-F97B83D19D80}" type="pres">
      <dgm:prSet presAssocID="{A5C95621-42F0-430B-9939-C24716EE1C4D}" presName="sibTrans" presStyleLbl="sibTrans2D1" presStyleIdx="0" presStyleCnt="3"/>
      <dgm:spPr/>
    </dgm:pt>
    <dgm:pt modelId="{2FCFBB84-F833-43EB-84C5-3F4659E5D5B4}" type="pres">
      <dgm:prSet presAssocID="{636A197B-4BDA-4D76-B542-7773F684F5F2}" presName="node" presStyleLbl="node1" presStyleIdx="1" presStyleCnt="3">
        <dgm:presLayoutVars>
          <dgm:bulletEnabled val="1"/>
        </dgm:presLayoutVars>
      </dgm:prSet>
      <dgm:spPr/>
    </dgm:pt>
    <dgm:pt modelId="{CAA4155C-0822-48A7-81BD-602CB3B8CC16}" type="pres">
      <dgm:prSet presAssocID="{636A197B-4BDA-4D76-B542-7773F684F5F2}" presName="dummy" presStyleCnt="0"/>
      <dgm:spPr/>
    </dgm:pt>
    <dgm:pt modelId="{4DC21DBB-1205-4528-AD29-237231F29519}" type="pres">
      <dgm:prSet presAssocID="{7C8F1221-78B8-4DB3-98AD-119AD8BAD1B1}" presName="sibTrans" presStyleLbl="sibTrans2D1" presStyleIdx="1" presStyleCnt="3"/>
      <dgm:spPr/>
    </dgm:pt>
    <dgm:pt modelId="{55DB5AF5-1E33-4E8E-90F9-F749D7260220}" type="pres">
      <dgm:prSet presAssocID="{457ADE10-1C4B-4E6F-83AC-87E05D5DCE7F}" presName="node" presStyleLbl="node1" presStyleIdx="2" presStyleCnt="3">
        <dgm:presLayoutVars>
          <dgm:bulletEnabled val="1"/>
        </dgm:presLayoutVars>
      </dgm:prSet>
      <dgm:spPr/>
    </dgm:pt>
    <dgm:pt modelId="{410699E3-AEFB-4351-8D6A-A92056977A6D}" type="pres">
      <dgm:prSet presAssocID="{457ADE10-1C4B-4E6F-83AC-87E05D5DCE7F}" presName="dummy" presStyleCnt="0"/>
      <dgm:spPr/>
    </dgm:pt>
    <dgm:pt modelId="{EF458D7C-505B-4183-85B1-8E43FEF53A82}" type="pres">
      <dgm:prSet presAssocID="{FE2E1D2B-9CEE-4975-80A5-EEF8A19F8A23}" presName="sibTrans" presStyleLbl="sibTrans2D1" presStyleIdx="2" presStyleCnt="3"/>
      <dgm:spPr/>
    </dgm:pt>
  </dgm:ptLst>
  <dgm:cxnLst>
    <dgm:cxn modelId="{26984A0D-B3E4-41A1-9975-DC177F95A7DD}" srcId="{72A50F01-4C86-4CE0-979E-F3CECC90519F}" destId="{457ADE10-1C4B-4E6F-83AC-87E05D5DCE7F}" srcOrd="2" destOrd="0" parTransId="{7CC1CC7C-755F-42C7-B48C-FBF2DF5A2D45}" sibTransId="{FE2E1D2B-9CEE-4975-80A5-EEF8A19F8A23}"/>
    <dgm:cxn modelId="{D4BB6C0D-F851-4F2C-9107-7561DE3E4D7D}" type="presOf" srcId="{A5C95621-42F0-430B-9939-C24716EE1C4D}" destId="{98AEC7FE-23E8-4404-99EA-F97B83D19D80}" srcOrd="0" destOrd="0" presId="urn:microsoft.com/office/officeart/2005/8/layout/radial6"/>
    <dgm:cxn modelId="{40FB972F-9036-41A4-8B29-9247E0A2D88B}" type="presOf" srcId="{10B46653-6963-41CC-8A6C-75A2E864F59E}" destId="{90B8B745-96DB-4CC5-BBFD-D0D057E42576}" srcOrd="0" destOrd="0" presId="urn:microsoft.com/office/officeart/2005/8/layout/radial6"/>
    <dgm:cxn modelId="{364C0D46-BF6A-4AA1-8E76-3EBCA7CB7E5E}" srcId="{10B46653-6963-41CC-8A6C-75A2E864F59E}" destId="{72A50F01-4C86-4CE0-979E-F3CECC90519F}" srcOrd="0" destOrd="0" parTransId="{E90C65B1-A173-4738-8D7A-1ACF69BAE1F6}" sibTransId="{D642BCE3-2BC1-4D78-946F-CCDA6234DDBD}"/>
    <dgm:cxn modelId="{2A2E8147-2A96-4468-B665-50859A7CB499}" type="presOf" srcId="{457ADE10-1C4B-4E6F-83AC-87E05D5DCE7F}" destId="{55DB5AF5-1E33-4E8E-90F9-F749D7260220}" srcOrd="0" destOrd="0" presId="urn:microsoft.com/office/officeart/2005/8/layout/radial6"/>
    <dgm:cxn modelId="{633D076A-65E6-4298-95F8-3961CDA3B7D6}" type="presOf" srcId="{636A197B-4BDA-4D76-B542-7773F684F5F2}" destId="{2FCFBB84-F833-43EB-84C5-3F4659E5D5B4}" srcOrd="0" destOrd="0" presId="urn:microsoft.com/office/officeart/2005/8/layout/radial6"/>
    <dgm:cxn modelId="{0C522F4B-9790-4BB1-B3B9-C638B9202569}" srcId="{72A50F01-4C86-4CE0-979E-F3CECC90519F}" destId="{FD827EC8-676A-46F0-89CB-46BE036F60AA}" srcOrd="0" destOrd="0" parTransId="{D303573D-56E9-40BA-8E22-7D5C7F5D75AD}" sibTransId="{A5C95621-42F0-430B-9939-C24716EE1C4D}"/>
    <dgm:cxn modelId="{3430AB79-063C-485C-87AD-F6C748D9FEFB}" type="presOf" srcId="{FD827EC8-676A-46F0-89CB-46BE036F60AA}" destId="{0CD16593-3C0D-4E2E-B74A-F16BE7255BDB}" srcOrd="0" destOrd="0" presId="urn:microsoft.com/office/officeart/2005/8/layout/radial6"/>
    <dgm:cxn modelId="{EBD34482-1924-4AE7-93D5-548135B139D6}" type="presOf" srcId="{7C8F1221-78B8-4DB3-98AD-119AD8BAD1B1}" destId="{4DC21DBB-1205-4528-AD29-237231F29519}" srcOrd="0" destOrd="0" presId="urn:microsoft.com/office/officeart/2005/8/layout/radial6"/>
    <dgm:cxn modelId="{194664C0-4AA1-422A-A66B-A25D00BCB40A}" type="presOf" srcId="{FE2E1D2B-9CEE-4975-80A5-EEF8A19F8A23}" destId="{EF458D7C-505B-4183-85B1-8E43FEF53A82}" srcOrd="0" destOrd="0" presId="urn:microsoft.com/office/officeart/2005/8/layout/radial6"/>
    <dgm:cxn modelId="{52A51DC5-AF71-49B2-9D0E-2D62A1F4E7E2}" type="presOf" srcId="{72A50F01-4C86-4CE0-979E-F3CECC90519F}" destId="{AD1F889C-50B6-47B9-AC3F-57441CC62727}" srcOrd="0" destOrd="0" presId="urn:microsoft.com/office/officeart/2005/8/layout/radial6"/>
    <dgm:cxn modelId="{EE10B3E5-77D0-4AD1-AD83-32EDC5F78890}" srcId="{72A50F01-4C86-4CE0-979E-F3CECC90519F}" destId="{636A197B-4BDA-4D76-B542-7773F684F5F2}" srcOrd="1" destOrd="0" parTransId="{1270A505-B9B1-4CDD-97BE-3C307387AA73}" sibTransId="{7C8F1221-78B8-4DB3-98AD-119AD8BAD1B1}"/>
    <dgm:cxn modelId="{B69C2658-F077-4562-9705-B7EBAABCBF01}" type="presParOf" srcId="{90B8B745-96DB-4CC5-BBFD-D0D057E42576}" destId="{AD1F889C-50B6-47B9-AC3F-57441CC62727}" srcOrd="0" destOrd="0" presId="urn:microsoft.com/office/officeart/2005/8/layout/radial6"/>
    <dgm:cxn modelId="{716D341C-FECB-47CB-B8CA-50E3945F9D26}" type="presParOf" srcId="{90B8B745-96DB-4CC5-BBFD-D0D057E42576}" destId="{0CD16593-3C0D-4E2E-B74A-F16BE7255BDB}" srcOrd="1" destOrd="0" presId="urn:microsoft.com/office/officeart/2005/8/layout/radial6"/>
    <dgm:cxn modelId="{0CBD5E1B-1CDD-4D52-914A-1F0C1A7587FA}" type="presParOf" srcId="{90B8B745-96DB-4CC5-BBFD-D0D057E42576}" destId="{B9B537C8-FF96-47B4-94B3-89050AFD98D7}" srcOrd="2" destOrd="0" presId="urn:microsoft.com/office/officeart/2005/8/layout/radial6"/>
    <dgm:cxn modelId="{8CFCDA3E-B42D-42A6-961D-AE34A349BACD}" type="presParOf" srcId="{90B8B745-96DB-4CC5-BBFD-D0D057E42576}" destId="{98AEC7FE-23E8-4404-99EA-F97B83D19D80}" srcOrd="3" destOrd="0" presId="urn:microsoft.com/office/officeart/2005/8/layout/radial6"/>
    <dgm:cxn modelId="{A942D8C3-B248-49FF-9EA9-B45CB75251AE}" type="presParOf" srcId="{90B8B745-96DB-4CC5-BBFD-D0D057E42576}" destId="{2FCFBB84-F833-43EB-84C5-3F4659E5D5B4}" srcOrd="4" destOrd="0" presId="urn:microsoft.com/office/officeart/2005/8/layout/radial6"/>
    <dgm:cxn modelId="{69EF5F9C-0EEC-4D68-ACB7-8B08593265F3}" type="presParOf" srcId="{90B8B745-96DB-4CC5-BBFD-D0D057E42576}" destId="{CAA4155C-0822-48A7-81BD-602CB3B8CC16}" srcOrd="5" destOrd="0" presId="urn:microsoft.com/office/officeart/2005/8/layout/radial6"/>
    <dgm:cxn modelId="{DE87504E-0477-426A-97E1-5D86F692EEAE}" type="presParOf" srcId="{90B8B745-96DB-4CC5-BBFD-D0D057E42576}" destId="{4DC21DBB-1205-4528-AD29-237231F29519}" srcOrd="6" destOrd="0" presId="urn:microsoft.com/office/officeart/2005/8/layout/radial6"/>
    <dgm:cxn modelId="{D9635A09-5CDF-4235-B1DD-6E04CA460ABB}" type="presParOf" srcId="{90B8B745-96DB-4CC5-BBFD-D0D057E42576}" destId="{55DB5AF5-1E33-4E8E-90F9-F749D7260220}" srcOrd="7" destOrd="0" presId="urn:microsoft.com/office/officeart/2005/8/layout/radial6"/>
    <dgm:cxn modelId="{241BAB0A-0A23-421A-B7E6-39614751294A}" type="presParOf" srcId="{90B8B745-96DB-4CC5-BBFD-D0D057E42576}" destId="{410699E3-AEFB-4351-8D6A-A92056977A6D}" srcOrd="8" destOrd="0" presId="urn:microsoft.com/office/officeart/2005/8/layout/radial6"/>
    <dgm:cxn modelId="{98D83D0B-4508-4666-AA1D-A962BFAAC697}" type="presParOf" srcId="{90B8B745-96DB-4CC5-BBFD-D0D057E42576}" destId="{EF458D7C-505B-4183-85B1-8E43FEF53A82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2788B0-960A-4BD5-89ED-BF08D8DDE226}">
      <dsp:nvSpPr>
        <dsp:cNvPr id="0" name=""/>
        <dsp:cNvSpPr/>
      </dsp:nvSpPr>
      <dsp:spPr>
        <a:xfrm>
          <a:off x="1385002" y="1470028"/>
          <a:ext cx="366448" cy="6982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3224" y="0"/>
              </a:lnTo>
              <a:lnTo>
                <a:pt x="183224" y="698263"/>
              </a:lnTo>
              <a:lnTo>
                <a:pt x="366448" y="698263"/>
              </a:lnTo>
            </a:path>
          </a:pathLst>
        </a:custGeom>
        <a:noFill/>
        <a:ln w="12700" cap="flat" cmpd="sng" algn="ctr">
          <a:solidFill>
            <a:schemeClr val="tx1">
              <a:lumMod val="85000"/>
              <a:lumOff val="1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400" kern="1200"/>
        </a:p>
      </dsp:txBody>
      <dsp:txXfrm>
        <a:off x="1548512" y="1799445"/>
        <a:ext cx="39428" cy="39428"/>
      </dsp:txXfrm>
    </dsp:sp>
    <dsp:sp modelId="{7A9A4601-A49B-4AC0-B106-F566AA2B3F7F}">
      <dsp:nvSpPr>
        <dsp:cNvPr id="0" name=""/>
        <dsp:cNvSpPr/>
      </dsp:nvSpPr>
      <dsp:spPr>
        <a:xfrm>
          <a:off x="1385002" y="1424308"/>
          <a:ext cx="36644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66448" y="45720"/>
              </a:lnTo>
            </a:path>
          </a:pathLst>
        </a:custGeom>
        <a:noFill/>
        <a:ln w="12700" cap="flat" cmpd="sng" algn="ctr">
          <a:solidFill>
            <a:schemeClr val="tx1">
              <a:lumMod val="85000"/>
              <a:lumOff val="1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400" kern="1200"/>
        </a:p>
      </dsp:txBody>
      <dsp:txXfrm>
        <a:off x="1559065" y="1460867"/>
        <a:ext cx="18322" cy="18322"/>
      </dsp:txXfrm>
    </dsp:sp>
    <dsp:sp modelId="{EFD6EA81-108C-4404-B3BE-DED838D72A94}">
      <dsp:nvSpPr>
        <dsp:cNvPr id="0" name=""/>
        <dsp:cNvSpPr/>
      </dsp:nvSpPr>
      <dsp:spPr>
        <a:xfrm>
          <a:off x="1385002" y="771764"/>
          <a:ext cx="366448" cy="698263"/>
        </a:xfrm>
        <a:custGeom>
          <a:avLst/>
          <a:gdLst/>
          <a:ahLst/>
          <a:cxnLst/>
          <a:rect l="0" t="0" r="0" b="0"/>
          <a:pathLst>
            <a:path>
              <a:moveTo>
                <a:pt x="0" y="698263"/>
              </a:moveTo>
              <a:lnTo>
                <a:pt x="183224" y="698263"/>
              </a:lnTo>
              <a:lnTo>
                <a:pt x="183224" y="0"/>
              </a:lnTo>
              <a:lnTo>
                <a:pt x="366448" y="0"/>
              </a:lnTo>
            </a:path>
          </a:pathLst>
        </a:custGeom>
        <a:noFill/>
        <a:ln w="12700" cap="flat" cmpd="sng" algn="ctr">
          <a:solidFill>
            <a:schemeClr val="tx1">
              <a:lumMod val="85000"/>
              <a:lumOff val="1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400" kern="1200"/>
        </a:p>
      </dsp:txBody>
      <dsp:txXfrm>
        <a:off x="1548512" y="1101182"/>
        <a:ext cx="39428" cy="39428"/>
      </dsp:txXfrm>
    </dsp:sp>
    <dsp:sp modelId="{FBA1D8E3-B212-40A4-9367-F5B80382E11F}">
      <dsp:nvSpPr>
        <dsp:cNvPr id="0" name=""/>
        <dsp:cNvSpPr/>
      </dsp:nvSpPr>
      <dsp:spPr>
        <a:xfrm rot="16200000">
          <a:off x="-364331" y="1190723"/>
          <a:ext cx="2940057" cy="558610"/>
        </a:xfrm>
        <a:prstGeom prst="rect">
          <a:avLst/>
        </a:prstGeom>
        <a:solidFill>
          <a:srgbClr val="E1740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 spc="110" baseline="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-364331" y="1190723"/>
        <a:ext cx="2940057" cy="558610"/>
      </dsp:txXfrm>
    </dsp:sp>
    <dsp:sp modelId="{DB573871-A674-4273-8830-F03050226792}">
      <dsp:nvSpPr>
        <dsp:cNvPr id="0" name=""/>
        <dsp:cNvSpPr/>
      </dsp:nvSpPr>
      <dsp:spPr>
        <a:xfrm>
          <a:off x="1751451" y="492459"/>
          <a:ext cx="1832243" cy="558610"/>
        </a:xfrm>
        <a:prstGeom prst="rect">
          <a:avLst/>
        </a:prstGeom>
        <a:solidFill>
          <a:srgbClr val="59ACB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命名规则</a:t>
          </a:r>
        </a:p>
      </dsp:txBody>
      <dsp:txXfrm>
        <a:off x="1751451" y="492459"/>
        <a:ext cx="1832243" cy="558610"/>
      </dsp:txXfrm>
    </dsp:sp>
    <dsp:sp modelId="{8819E659-93F6-4A4C-9A75-2CB74E769F7A}">
      <dsp:nvSpPr>
        <dsp:cNvPr id="0" name=""/>
        <dsp:cNvSpPr/>
      </dsp:nvSpPr>
      <dsp:spPr>
        <a:xfrm>
          <a:off x="1751451" y="1190723"/>
          <a:ext cx="1832243" cy="558610"/>
        </a:xfrm>
        <a:prstGeom prst="rect">
          <a:avLst/>
        </a:prstGeom>
        <a:solidFill>
          <a:srgbClr val="498B9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solidFill>
                <a:schemeClr val="bg1"/>
              </a:solidFill>
            </a:rPr>
            <a:t>主键约束</a:t>
          </a:r>
        </a:p>
      </dsp:txBody>
      <dsp:txXfrm>
        <a:off x="1751451" y="1190723"/>
        <a:ext cx="1832243" cy="558610"/>
      </dsp:txXfrm>
    </dsp:sp>
    <dsp:sp modelId="{DABAD4C4-0E3F-4F0D-92DA-1D069C1BE552}">
      <dsp:nvSpPr>
        <dsp:cNvPr id="0" name=""/>
        <dsp:cNvSpPr/>
      </dsp:nvSpPr>
      <dsp:spPr>
        <a:xfrm>
          <a:off x="1751451" y="1888986"/>
          <a:ext cx="1832243" cy="558610"/>
        </a:xfrm>
        <a:prstGeom prst="rect">
          <a:avLst/>
        </a:prstGeom>
        <a:solidFill>
          <a:srgbClr val="59ACB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RESTRICT</a:t>
          </a:r>
          <a:endParaRPr lang="zh-CN" altLang="en-US" sz="1400" kern="12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751451" y="1888986"/>
        <a:ext cx="1832243" cy="5586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458D7C-505B-4183-85B1-8E43FEF53A82}">
      <dsp:nvSpPr>
        <dsp:cNvPr id="0" name=""/>
        <dsp:cNvSpPr/>
      </dsp:nvSpPr>
      <dsp:spPr>
        <a:xfrm>
          <a:off x="1199921" y="437726"/>
          <a:ext cx="2920243" cy="2920243"/>
        </a:xfrm>
        <a:prstGeom prst="blockArc">
          <a:avLst>
            <a:gd name="adj1" fmla="val 9000000"/>
            <a:gd name="adj2" fmla="val 16200000"/>
            <a:gd name="adj3" fmla="val 4636"/>
          </a:avLst>
        </a:prstGeom>
        <a:solidFill>
          <a:srgbClr val="E89E09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C21DBB-1205-4528-AD29-237231F29519}">
      <dsp:nvSpPr>
        <dsp:cNvPr id="0" name=""/>
        <dsp:cNvSpPr/>
      </dsp:nvSpPr>
      <dsp:spPr>
        <a:xfrm>
          <a:off x="1199921" y="437726"/>
          <a:ext cx="2920243" cy="2920243"/>
        </a:xfrm>
        <a:prstGeom prst="blockArc">
          <a:avLst>
            <a:gd name="adj1" fmla="val 1800000"/>
            <a:gd name="adj2" fmla="val 9000000"/>
            <a:gd name="adj3" fmla="val 4636"/>
          </a:avLst>
        </a:prstGeom>
        <a:solidFill>
          <a:srgbClr val="2B9EE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AEC7FE-23E8-4404-99EA-F97B83D19D80}">
      <dsp:nvSpPr>
        <dsp:cNvPr id="0" name=""/>
        <dsp:cNvSpPr/>
      </dsp:nvSpPr>
      <dsp:spPr>
        <a:xfrm>
          <a:off x="1199921" y="437726"/>
          <a:ext cx="2920243" cy="2920243"/>
        </a:xfrm>
        <a:prstGeom prst="blockArc">
          <a:avLst>
            <a:gd name="adj1" fmla="val 16200000"/>
            <a:gd name="adj2" fmla="val 1800000"/>
            <a:gd name="adj3" fmla="val 4636"/>
          </a:avLst>
        </a:prstGeom>
        <a:solidFill>
          <a:srgbClr val="2B9EE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1F889C-50B6-47B9-AC3F-57441CC62727}">
      <dsp:nvSpPr>
        <dsp:cNvPr id="0" name=""/>
        <dsp:cNvSpPr/>
      </dsp:nvSpPr>
      <dsp:spPr>
        <a:xfrm>
          <a:off x="1988538" y="1226342"/>
          <a:ext cx="1343009" cy="1343009"/>
        </a:xfrm>
        <a:prstGeom prst="ellipse">
          <a:avLst/>
        </a:prstGeom>
        <a:solidFill>
          <a:srgbClr val="213C5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团队开发</a:t>
          </a:r>
          <a:endParaRPr lang="en-US" altLang="zh-CN" sz="1400" b="1" kern="12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队内分工</a:t>
          </a:r>
        </a:p>
      </dsp:txBody>
      <dsp:txXfrm>
        <a:off x="2185217" y="1423021"/>
        <a:ext cx="949651" cy="949651"/>
      </dsp:txXfrm>
    </dsp:sp>
    <dsp:sp modelId="{0CD16593-3C0D-4E2E-B74A-F16BE7255BDB}">
      <dsp:nvSpPr>
        <dsp:cNvPr id="0" name=""/>
        <dsp:cNvSpPr/>
      </dsp:nvSpPr>
      <dsp:spPr>
        <a:xfrm>
          <a:off x="2189989" y="1516"/>
          <a:ext cx="940106" cy="940106"/>
        </a:xfrm>
        <a:prstGeom prst="ellipse">
          <a:avLst/>
        </a:prstGeom>
        <a:solidFill>
          <a:srgbClr val="59ACB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b="1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前端设计</a:t>
          </a:r>
        </a:p>
      </dsp:txBody>
      <dsp:txXfrm>
        <a:off x="2327664" y="139191"/>
        <a:ext cx="664756" cy="664756"/>
      </dsp:txXfrm>
    </dsp:sp>
    <dsp:sp modelId="{2FCFBB84-F833-43EB-84C5-3F4659E5D5B4}">
      <dsp:nvSpPr>
        <dsp:cNvPr id="0" name=""/>
        <dsp:cNvSpPr/>
      </dsp:nvSpPr>
      <dsp:spPr>
        <a:xfrm>
          <a:off x="3425182" y="2140933"/>
          <a:ext cx="940106" cy="940106"/>
        </a:xfrm>
        <a:prstGeom prst="ellipse">
          <a:avLst/>
        </a:prstGeom>
        <a:solidFill>
          <a:srgbClr val="59ACB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b="1" kern="1200" spc="10" baseline="0" dirty="0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rPr>
            <a:t>前后端交互</a:t>
          </a:r>
          <a:endParaRPr lang="zh-CN" altLang="en-US" sz="1500" kern="1200" dirty="0"/>
        </a:p>
      </dsp:txBody>
      <dsp:txXfrm>
        <a:off x="3562857" y="2278608"/>
        <a:ext cx="664756" cy="664756"/>
      </dsp:txXfrm>
    </dsp:sp>
    <dsp:sp modelId="{55DB5AF5-1E33-4E8E-90F9-F749D7260220}">
      <dsp:nvSpPr>
        <dsp:cNvPr id="0" name=""/>
        <dsp:cNvSpPr/>
      </dsp:nvSpPr>
      <dsp:spPr>
        <a:xfrm>
          <a:off x="954796" y="2140933"/>
          <a:ext cx="940106" cy="940106"/>
        </a:xfrm>
        <a:prstGeom prst="ellipse">
          <a:avLst/>
        </a:prstGeom>
        <a:solidFill>
          <a:srgbClr val="E1740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b="1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后端开发</a:t>
          </a:r>
          <a:endParaRPr lang="zh-CN" altLang="en-US" sz="1100" kern="1200" dirty="0"/>
        </a:p>
      </dsp:txBody>
      <dsp:txXfrm>
        <a:off x="1092471" y="2278608"/>
        <a:ext cx="664756" cy="6647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4AF64-B291-4F21-AC9C-EB208B00AA85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3EABF-29D2-4D54-AD1B-91AA3122C7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086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785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1695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523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5024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586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3134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2508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585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5527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606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96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D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fld id="{ADA95D29-CAE2-4A16-9054-8A827D17E78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685800"/>
              <a:t>2020/4/10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fld id="{2A0D9295-0E36-4233-A69D-5A4357C54FD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6858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540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 flipV="1">
            <a:off x="550327" y="2823740"/>
            <a:ext cx="3609843" cy="54000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501" y="0"/>
            <a:ext cx="4802460" cy="467657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25788" y="2899748"/>
            <a:ext cx="4174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685800"/>
            <a:r>
              <a:rPr lang="zh-CN" altLang="en-US" sz="3600" dirty="0">
                <a:solidFill>
                  <a:srgbClr val="231F20"/>
                </a:solidFill>
                <a:latin typeface="方正综艺简体" panose="03000509000000000000" pitchFamily="65" charset="-122"/>
                <a:ea typeface="方正综艺简体" panose="03000509000000000000" pitchFamily="65" charset="-122"/>
              </a:rPr>
              <a:t>系统与数据库设计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-68086" y="258270"/>
            <a:ext cx="516488" cy="409547"/>
            <a:chOff x="-68086" y="258270"/>
            <a:chExt cx="516488" cy="409547"/>
          </a:xfrm>
        </p:grpSpPr>
        <p:grpSp>
          <p:nvGrpSpPr>
            <p:cNvPr id="17" name="Group 4"/>
            <p:cNvGrpSpPr>
              <a:grpSpLocks noChangeAspect="1"/>
            </p:cNvGrpSpPr>
            <p:nvPr/>
          </p:nvGrpSpPr>
          <p:grpSpPr bwMode="auto">
            <a:xfrm rot="5400000">
              <a:off x="-9330" y="267599"/>
              <a:ext cx="409547" cy="390889"/>
              <a:chOff x="0" y="60"/>
              <a:chExt cx="439" cy="419"/>
            </a:xfrm>
          </p:grpSpPr>
          <p:sp>
            <p:nvSpPr>
              <p:cNvPr id="19" name="Freeform 5"/>
              <p:cNvSpPr>
                <a:spLocks/>
              </p:cNvSpPr>
              <p:nvPr/>
            </p:nvSpPr>
            <p:spPr bwMode="auto">
              <a:xfrm>
                <a:off x="0" y="60"/>
                <a:ext cx="297" cy="419"/>
              </a:xfrm>
              <a:custGeom>
                <a:avLst/>
                <a:gdLst>
                  <a:gd name="T0" fmla="*/ 297 w 297"/>
                  <a:gd name="T1" fmla="*/ 0 h 419"/>
                  <a:gd name="T2" fmla="*/ 143 w 297"/>
                  <a:gd name="T3" fmla="*/ 0 h 419"/>
                  <a:gd name="T4" fmla="*/ 0 w 297"/>
                  <a:gd name="T5" fmla="*/ 419 h 419"/>
                  <a:gd name="T6" fmla="*/ 155 w 297"/>
                  <a:gd name="T7" fmla="*/ 419 h 419"/>
                  <a:gd name="T8" fmla="*/ 297 w 297"/>
                  <a:gd name="T9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7" h="419">
                    <a:moveTo>
                      <a:pt x="297" y="0"/>
                    </a:moveTo>
                    <a:lnTo>
                      <a:pt x="143" y="0"/>
                    </a:lnTo>
                    <a:lnTo>
                      <a:pt x="0" y="419"/>
                    </a:lnTo>
                    <a:lnTo>
                      <a:pt x="155" y="419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rgbClr val="0423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6"/>
              <p:cNvSpPr>
                <a:spLocks/>
              </p:cNvSpPr>
              <p:nvPr/>
            </p:nvSpPr>
            <p:spPr bwMode="auto">
              <a:xfrm>
                <a:off x="143" y="60"/>
                <a:ext cx="296" cy="419"/>
              </a:xfrm>
              <a:custGeom>
                <a:avLst/>
                <a:gdLst>
                  <a:gd name="T0" fmla="*/ 0 w 296"/>
                  <a:gd name="T1" fmla="*/ 0 h 419"/>
                  <a:gd name="T2" fmla="*/ 154 w 296"/>
                  <a:gd name="T3" fmla="*/ 0 h 419"/>
                  <a:gd name="T4" fmla="*/ 296 w 296"/>
                  <a:gd name="T5" fmla="*/ 419 h 419"/>
                  <a:gd name="T6" fmla="*/ 142 w 296"/>
                  <a:gd name="T7" fmla="*/ 419 h 419"/>
                  <a:gd name="T8" fmla="*/ 0 w 296"/>
                  <a:gd name="T9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6" h="419">
                    <a:moveTo>
                      <a:pt x="0" y="0"/>
                    </a:moveTo>
                    <a:lnTo>
                      <a:pt x="154" y="0"/>
                    </a:lnTo>
                    <a:lnTo>
                      <a:pt x="296" y="419"/>
                    </a:lnTo>
                    <a:lnTo>
                      <a:pt x="142" y="4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9AC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 rot="20512191">
              <a:off x="-68086" y="435348"/>
              <a:ext cx="51648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600" b="0" spc="0">
                  <a:solidFill>
                    <a:srgbClr val="4D4D4D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pPr defTabSz="685800"/>
              <a:r>
                <a:rPr lang="en-US" altLang="zh-CN" sz="500" spc="30" dirty="0">
                  <a:solidFill>
                    <a:prstClr val="white"/>
                  </a:solidFill>
                </a:rPr>
                <a:t>rapidesign</a:t>
              </a:r>
              <a:endParaRPr lang="zh-CN" altLang="en-US" sz="500" spc="30" dirty="0">
                <a:solidFill>
                  <a:prstClr val="white"/>
                </a:solidFill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 rot="1208714">
              <a:off x="-67468" y="289224"/>
              <a:ext cx="44275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600" b="0" spc="0">
                  <a:solidFill>
                    <a:srgbClr val="4D4D4D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pPr defTabSz="685800"/>
              <a:r>
                <a:rPr lang="en-US" altLang="zh-CN" sz="500" dirty="0">
                  <a:solidFill>
                    <a:prstClr val="white"/>
                  </a:solidFill>
                </a:rPr>
                <a:t>shanghai</a:t>
              </a:r>
              <a:endParaRPr lang="zh-CN" altLang="en-US" sz="50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475878" y="1689264"/>
            <a:ext cx="370325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altLang="zh-CN" sz="8000" spc="-110" dirty="0">
                <a:solidFill>
                  <a:srgbClr val="231F20"/>
                </a:solidFill>
                <a:latin typeface="方正综艺简体" panose="03000509000000000000" pitchFamily="65" charset="-122"/>
                <a:ea typeface="方正综艺简体" panose="03000509000000000000" pitchFamily="65" charset="-122"/>
              </a:rPr>
              <a:t>IKNOW</a:t>
            </a:r>
            <a:endParaRPr lang="zh-CN" altLang="en-US" sz="7200" spc="-110" dirty="0">
              <a:solidFill>
                <a:srgbClr val="231F20"/>
              </a:solidFill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313718" y="3951349"/>
            <a:ext cx="2169827" cy="651990"/>
            <a:chOff x="962013" y="4085647"/>
            <a:chExt cx="2169827" cy="651990"/>
          </a:xfrm>
        </p:grpSpPr>
        <p:sp>
          <p:nvSpPr>
            <p:cNvPr id="29" name="椭圆 28"/>
            <p:cNvSpPr/>
            <p:nvPr/>
          </p:nvSpPr>
          <p:spPr>
            <a:xfrm>
              <a:off x="962013" y="4557637"/>
              <a:ext cx="180000" cy="180000"/>
            </a:xfrm>
            <a:prstGeom prst="ellipse">
              <a:avLst/>
            </a:prstGeom>
            <a:solidFill>
              <a:srgbClr val="213C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1339975" y="4557637"/>
              <a:ext cx="180000" cy="180000"/>
            </a:xfrm>
            <a:prstGeom prst="ellipse">
              <a:avLst/>
            </a:prstGeom>
            <a:solidFill>
              <a:srgbClr val="498B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1717937" y="4557637"/>
              <a:ext cx="180000" cy="180000"/>
            </a:xfrm>
            <a:prstGeom prst="ellipse">
              <a:avLst/>
            </a:prstGeom>
            <a:solidFill>
              <a:srgbClr val="59AC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2095899" y="4557637"/>
              <a:ext cx="180000" cy="180000"/>
            </a:xfrm>
            <a:prstGeom prst="ellipse">
              <a:avLst/>
            </a:prstGeom>
            <a:solidFill>
              <a:srgbClr val="E174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>
              <a:off x="3131840" y="4085647"/>
              <a:ext cx="0" cy="202421"/>
            </a:xfrm>
            <a:prstGeom prst="line">
              <a:avLst/>
            </a:prstGeom>
            <a:ln w="412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B01213CF-5069-43EA-9AEB-332F0DCF242A}"/>
              </a:ext>
            </a:extLst>
          </p:cNvPr>
          <p:cNvSpPr txBox="1"/>
          <p:nvPr/>
        </p:nvSpPr>
        <p:spPr>
          <a:xfrm>
            <a:off x="759722" y="3853855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汉仪小隶书简" panose="02010609000101010101" pitchFamily="49" charset="-122"/>
                <a:ea typeface="汉仪小隶书简" panose="02010609000101010101" pitchFamily="49" charset="-122"/>
              </a:rPr>
              <a:t>汇报人：爱学习的水先生</a:t>
            </a:r>
          </a:p>
        </p:txBody>
      </p:sp>
    </p:spTree>
    <p:extLst>
      <p:ext uri="{BB962C8B-B14F-4D97-AF65-F5344CB8AC3E}">
        <p14:creationId xmlns:p14="http://schemas.microsoft.com/office/powerpoint/2010/main" val="1418388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7" presetClass="entr" presetSubtype="1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0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3950036" cy="331416"/>
            <a:chOff x="1241488" y="1377555"/>
            <a:chExt cx="3950036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25699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问题子系统模块流程处理逻辑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5CE2C2C5-65DE-4440-868D-30AC7CE6F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51" y="948401"/>
            <a:ext cx="4536504" cy="385407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1FAD4AF-3023-4642-94C3-20A281C4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9619" y="948401"/>
            <a:ext cx="4277962" cy="3854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959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3810576" cy="331416"/>
            <a:chOff x="1241488" y="1377555"/>
            <a:chExt cx="3810576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24304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问题子系统模块接口初设计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C0F1EACE-5844-4470-871F-5366538E2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77768"/>
              </p:ext>
            </p:extLst>
          </p:nvPr>
        </p:nvGraphicFramePr>
        <p:xfrm>
          <a:off x="1439652" y="830532"/>
          <a:ext cx="6264695" cy="3969469"/>
        </p:xfrm>
        <a:graphic>
          <a:graphicData uri="http://schemas.openxmlformats.org/drawingml/2006/table">
            <a:tbl>
              <a:tblPr/>
              <a:tblGrid>
                <a:gridCol w="1622660">
                  <a:extLst>
                    <a:ext uri="{9D8B030D-6E8A-4147-A177-3AD203B41FA5}">
                      <a16:colId xmlns:a16="http://schemas.microsoft.com/office/drawing/2014/main" val="3778183239"/>
                    </a:ext>
                  </a:extLst>
                </a:gridCol>
                <a:gridCol w="883219">
                  <a:extLst>
                    <a:ext uri="{9D8B030D-6E8A-4147-A177-3AD203B41FA5}">
                      <a16:colId xmlns:a16="http://schemas.microsoft.com/office/drawing/2014/main" val="821217906"/>
                    </a:ext>
                  </a:extLst>
                </a:gridCol>
                <a:gridCol w="1396718">
                  <a:extLst>
                    <a:ext uri="{9D8B030D-6E8A-4147-A177-3AD203B41FA5}">
                      <a16:colId xmlns:a16="http://schemas.microsoft.com/office/drawing/2014/main" val="2709260224"/>
                    </a:ext>
                  </a:extLst>
                </a:gridCol>
                <a:gridCol w="955109">
                  <a:extLst>
                    <a:ext uri="{9D8B030D-6E8A-4147-A177-3AD203B41FA5}">
                      <a16:colId xmlns:a16="http://schemas.microsoft.com/office/drawing/2014/main" val="1548514424"/>
                    </a:ext>
                  </a:extLst>
                </a:gridCol>
                <a:gridCol w="1406989">
                  <a:extLst>
                    <a:ext uri="{9D8B030D-6E8A-4147-A177-3AD203B41FA5}">
                      <a16:colId xmlns:a16="http://schemas.microsoft.com/office/drawing/2014/main" val="2643056078"/>
                    </a:ext>
                  </a:extLst>
                </a:gridCol>
              </a:tblGrid>
              <a:tr h="464384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1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接口名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1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请求方式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1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说明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1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请求数据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1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响应数据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5200"/>
                  </a:ext>
                </a:extLst>
              </a:tr>
              <a:tr h="612280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question/viewQuestion.action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GET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查看问题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qid=?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问题主页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0824981"/>
                  </a:ext>
                </a:extLst>
              </a:tr>
              <a:tr h="1055965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question/askQuestion.action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POST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提出问题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uid=?&amp;question=?&amp;category=?&amp;anon=?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新增问题主页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3790656"/>
                  </a:ext>
                </a:extLst>
              </a:tr>
              <a:tr h="612280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question/searchQuestion.action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GET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搜索问题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message=?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搜索结果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3613659"/>
                  </a:ext>
                </a:extLst>
              </a:tr>
              <a:tr h="612280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question/reportQuestion.action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POST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举报问题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qid=?&amp;uid=?&amp;report=?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举报成功标志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8187539"/>
                  </a:ext>
                </a:extLst>
              </a:tr>
              <a:tr h="612280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question/collectQuestion.action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POST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收藏问题</a:t>
                      </a:r>
                      <a:endParaRPr lang="zh-CN" alt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uid=?&amp;qid=?</a:t>
                      </a:r>
                      <a:endParaRPr lang="en-US" sz="90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700" b="0" i="0" spc="0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收藏成功标志</a:t>
                      </a:r>
                      <a:endParaRPr lang="zh-CN" altLang="en-US" sz="900" dirty="0">
                        <a:effectLst/>
                      </a:endParaRPr>
                    </a:p>
                  </a:txBody>
                  <a:tcPr marL="18961" marR="18961" marT="18961" marB="1422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1839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823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3539668" cy="331416"/>
            <a:chOff x="1241488" y="1377555"/>
            <a:chExt cx="3539668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21595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问题子系统模块数据库表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E3592C71-B53A-4BD1-A31D-623CBA7B1B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650671"/>
              </p:ext>
            </p:extLst>
          </p:nvPr>
        </p:nvGraphicFramePr>
        <p:xfrm>
          <a:off x="1187624" y="1059582"/>
          <a:ext cx="6408712" cy="3528391"/>
        </p:xfrm>
        <a:graphic>
          <a:graphicData uri="http://schemas.openxmlformats.org/drawingml/2006/table">
            <a:tbl>
              <a:tblPr/>
              <a:tblGrid>
                <a:gridCol w="748971">
                  <a:extLst>
                    <a:ext uri="{9D8B030D-6E8A-4147-A177-3AD203B41FA5}">
                      <a16:colId xmlns:a16="http://schemas.microsoft.com/office/drawing/2014/main" val="1900531281"/>
                    </a:ext>
                  </a:extLst>
                </a:gridCol>
                <a:gridCol w="2436274">
                  <a:extLst>
                    <a:ext uri="{9D8B030D-6E8A-4147-A177-3AD203B41FA5}">
                      <a16:colId xmlns:a16="http://schemas.microsoft.com/office/drawing/2014/main" val="2151879904"/>
                    </a:ext>
                  </a:extLst>
                </a:gridCol>
                <a:gridCol w="3223467">
                  <a:extLst>
                    <a:ext uri="{9D8B030D-6E8A-4147-A177-3AD203B41FA5}">
                      <a16:colId xmlns:a16="http://schemas.microsoft.com/office/drawing/2014/main" val="1962025831"/>
                    </a:ext>
                  </a:extLst>
                </a:gridCol>
              </a:tblGrid>
              <a:tr h="541142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序号</a:t>
                      </a:r>
                      <a:endParaRPr lang="zh-CN" alt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800" b="0" i="0" spc="0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800" b="0" i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表中文名称</a:t>
                      </a:r>
                      <a:endParaRPr lang="zh-CN" altLang="en-US" sz="900" dirty="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8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表英文名称</a:t>
                      </a:r>
                      <a:endParaRPr lang="zh-CN" alt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5173179"/>
                  </a:ext>
                </a:extLst>
              </a:tr>
              <a:tr h="373481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用户表</a:t>
                      </a:r>
                      <a:endParaRPr lang="zh-CN" alt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user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5862045"/>
                  </a:ext>
                </a:extLst>
              </a:tr>
              <a:tr h="373481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b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评论表</a:t>
                      </a:r>
                      <a:endParaRPr lang="zh-CN" alt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800" b="0" i="0" spc="0" dirty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comment</a:t>
                      </a:r>
                      <a:endParaRPr lang="en-US" sz="900" dirty="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1565373"/>
                  </a:ext>
                </a:extLst>
              </a:tr>
              <a:tr h="373481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点赞记录表</a:t>
                      </a:r>
                      <a:endParaRPr lang="zh-CN" alt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approvalComment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2521406"/>
                  </a:ext>
                </a:extLst>
              </a:tr>
              <a:tr h="372882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问题表</a:t>
                      </a:r>
                      <a:endParaRPr lang="zh-CN" alt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800" b="0" i="0" spc="0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</a:t>
                      </a:r>
                      <a:endParaRPr lang="en-US" sz="900" dirty="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4022539"/>
                  </a:ext>
                </a:extLst>
              </a:tr>
              <a:tr h="373481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e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回答表</a:t>
                      </a:r>
                      <a:endParaRPr lang="zh-CN" alt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answer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487348"/>
                  </a:ext>
                </a:extLst>
              </a:tr>
              <a:tr h="373481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f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回复表</a:t>
                      </a:r>
                      <a:endParaRPr lang="zh-CN" alt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reply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970851"/>
                  </a:ext>
                </a:extLst>
              </a:tr>
              <a:tr h="373481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g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管理员表</a:t>
                      </a:r>
                      <a:endParaRPr lang="zh-CN" alt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admin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2674803"/>
                  </a:ext>
                </a:extLst>
              </a:tr>
              <a:tr h="373481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i</a:t>
                      </a:r>
                      <a:endParaRPr 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8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8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举报记录表</a:t>
                      </a:r>
                      <a:endParaRPr lang="zh-CN" altLang="en-US" sz="90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800" b="0" i="0" spc="0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800" b="0" i="0" spc="0" dirty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report</a:t>
                      </a:r>
                      <a:endParaRPr lang="en-US" sz="900" dirty="0">
                        <a:effectLst/>
                      </a:endParaRPr>
                    </a:p>
                  </a:txBody>
                  <a:tcPr marL="19481" marR="19481" marT="19481" marB="1461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95366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354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3539668" cy="331416"/>
            <a:chOff x="1241488" y="1377555"/>
            <a:chExt cx="3539668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21595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问题子系统模块测试计划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B444F2A8-39E9-46EC-B18A-693DBEE346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261198"/>
              </p:ext>
            </p:extLst>
          </p:nvPr>
        </p:nvGraphicFramePr>
        <p:xfrm>
          <a:off x="827584" y="755224"/>
          <a:ext cx="7416825" cy="4061286"/>
        </p:xfrm>
        <a:graphic>
          <a:graphicData uri="http://schemas.openxmlformats.org/drawingml/2006/table">
            <a:tbl>
              <a:tblPr/>
              <a:tblGrid>
                <a:gridCol w="1483365">
                  <a:extLst>
                    <a:ext uri="{9D8B030D-6E8A-4147-A177-3AD203B41FA5}">
                      <a16:colId xmlns:a16="http://schemas.microsoft.com/office/drawing/2014/main" val="4241133905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693899609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848966286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450291370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3944653551"/>
                    </a:ext>
                  </a:extLst>
                </a:gridCol>
              </a:tblGrid>
              <a:tr h="443335">
                <a:tc rowSpan="8"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查看问题、提问功能及举报问题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初始化界面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操作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界面是否完整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界面各个部分是否运作情况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19151"/>
                  </a:ext>
                </a:extLst>
              </a:tr>
              <a:tr h="39764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问题列表界面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在列表中浏览问题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按钮响应、字数检验、消息显示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列表中可以查看问题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4559975"/>
                  </a:ext>
                </a:extLst>
              </a:tr>
              <a:tr h="66745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查看问题界面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在列表中点击问题可以进入问题查看页面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按钮响应、字数检验、消息显示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在列表中点击问题可以正确跳转到查看问题界面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7197639"/>
                  </a:ext>
                </a:extLst>
              </a:tr>
              <a:tr h="44333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提问界面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选择发送图片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按钮响应、字数检验、消息显示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发送成功，页面显示成功信息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8169472"/>
                  </a:ext>
                </a:extLst>
              </a:tr>
              <a:tr h="5553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输入超过</a:t>
                      </a:r>
                      <a:r>
                        <a:rPr lang="en-US" altLang="zh-CN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255</a:t>
                      </a: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字节限制的文字内容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按钮响应、字数检验、消息显示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发送失败，页面显示失败，字数超过限制提示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0960077"/>
                  </a:ext>
                </a:extLst>
              </a:tr>
              <a:tr h="44333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输入小于</a:t>
                      </a:r>
                      <a:r>
                        <a:rPr lang="en-US" altLang="zh-CN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255</a:t>
                      </a: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字节的信息与图片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按钮响应、字数检验、消息显示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发送成功，页面显示成功信息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1199121"/>
                  </a:ext>
                </a:extLst>
              </a:tr>
              <a:tr h="66745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举报界面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输入空的举报内容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按钮响应、字数检验、消息显示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发送失败，页面显示失败，字数不符合规范提示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6988152"/>
                  </a:ext>
                </a:extLst>
              </a:tr>
              <a:tr h="44333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输入正确的举报内容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4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按钮响应、字数检验、消息显示</a:t>
                      </a:r>
                      <a:endParaRPr lang="zh-CN" altLang="en-US" sz="40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400" b="0" i="0" spc="0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500" b="0" i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发送成功，页面显示成功信息</a:t>
                      </a:r>
                      <a:endParaRPr lang="zh-CN" altLang="en-US" sz="400" dirty="0">
                        <a:effectLst/>
                      </a:endParaRPr>
                    </a:p>
                  </a:txBody>
                  <a:tcPr marL="9892" marR="9892" marT="9892" marB="7419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99077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964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2282913" cy="331416"/>
            <a:chOff x="1241488" y="1377555"/>
            <a:chExt cx="2282913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接口设计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67496C19-FBDF-4701-8CB7-DF7D6637F475}"/>
              </a:ext>
            </a:extLst>
          </p:cNvPr>
          <p:cNvSpPr txBox="1"/>
          <p:nvPr/>
        </p:nvSpPr>
        <p:spPr>
          <a:xfrm>
            <a:off x="371529" y="687292"/>
            <a:ext cx="5731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前端使用</a:t>
            </a:r>
            <a:r>
              <a:rPr lang="en-US" altLang="zh-CN" dirty="0"/>
              <a:t>CDN</a:t>
            </a:r>
            <a:r>
              <a:rPr lang="zh-CN" altLang="en-US" dirty="0"/>
              <a:t>运行时加载外部</a:t>
            </a:r>
            <a:r>
              <a:rPr lang="en-US" altLang="zh-CN" dirty="0"/>
              <a:t>CSS</a:t>
            </a:r>
            <a:r>
              <a:rPr lang="zh-CN" altLang="en-US" dirty="0"/>
              <a:t>、</a:t>
            </a:r>
            <a:r>
              <a:rPr lang="en-US" altLang="zh-CN" dirty="0"/>
              <a:t>JS</a:t>
            </a:r>
            <a:r>
              <a:rPr lang="zh-CN" altLang="en-US" dirty="0"/>
              <a:t>库，如下表所示：</a:t>
            </a: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FF3C238F-7DE0-4593-AC42-F780DF48EA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162882"/>
              </p:ext>
            </p:extLst>
          </p:nvPr>
        </p:nvGraphicFramePr>
        <p:xfrm>
          <a:off x="807898" y="1109149"/>
          <a:ext cx="7148478" cy="3622842"/>
        </p:xfrm>
        <a:graphic>
          <a:graphicData uri="http://schemas.openxmlformats.org/drawingml/2006/table">
            <a:tbl>
              <a:tblPr/>
              <a:tblGrid>
                <a:gridCol w="1816416">
                  <a:extLst>
                    <a:ext uri="{9D8B030D-6E8A-4147-A177-3AD203B41FA5}">
                      <a16:colId xmlns:a16="http://schemas.microsoft.com/office/drawing/2014/main" val="3190737214"/>
                    </a:ext>
                  </a:extLst>
                </a:gridCol>
                <a:gridCol w="1570322">
                  <a:extLst>
                    <a:ext uri="{9D8B030D-6E8A-4147-A177-3AD203B41FA5}">
                      <a16:colId xmlns:a16="http://schemas.microsoft.com/office/drawing/2014/main" val="3780526722"/>
                    </a:ext>
                  </a:extLst>
                </a:gridCol>
                <a:gridCol w="3761740">
                  <a:extLst>
                    <a:ext uri="{9D8B030D-6E8A-4147-A177-3AD203B41FA5}">
                      <a16:colId xmlns:a16="http://schemas.microsoft.com/office/drawing/2014/main" val="3173083739"/>
                    </a:ext>
                  </a:extLst>
                </a:gridCol>
              </a:tblGrid>
              <a:tr h="327657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700" b="1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第三方库</a:t>
                      </a:r>
                      <a:endParaRPr lang="zh-CN" alt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700" b="1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版本</a:t>
                      </a:r>
                      <a:endParaRPr lang="zh-CN" alt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b="1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URL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011432"/>
                  </a:ext>
                </a:extLst>
              </a:tr>
              <a:tr h="623019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bootstrap.min.css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zh-CN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4.4.1</a:t>
                      </a:r>
                      <a:endParaRPr lang="zh-CN" alt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https://cdn.jsdelivr.net/npm/bootstrap@4.4.1/dist/css/bootstrap.min.css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421350"/>
                  </a:ext>
                </a:extLst>
              </a:tr>
              <a:tr h="623019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bootstrap.min.js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zh-CN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4.4.1</a:t>
                      </a:r>
                      <a:endParaRPr lang="zh-CN" alt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https://cdn.jsdelivr.net/npm/bootstrap@4.4.1/dist/js/bootstrap.min.js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1607419"/>
                  </a:ext>
                </a:extLst>
              </a:tr>
              <a:tr h="623019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proper.min.js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zh-CN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1.16.0</a:t>
                      </a:r>
                      <a:endParaRPr lang="zh-CN" alt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https://cdn.jsdelivr.net/npm/popper.js@1.16.0/dist/umd/popper.min.js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444795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jquery.min.js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zh-CN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3.4.1</a:t>
                      </a:r>
                      <a:endParaRPr lang="zh-CN" alt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https://lib.baomitu.com/jquery/3.4.1/jquery.min.js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8745425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vue.min.js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zh-CN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2.6.10</a:t>
                      </a:r>
                      <a:endParaRPr lang="zh-CN" alt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https://lib.baomitu.com/vue/2.6.10/vue.min.js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483469"/>
                  </a:ext>
                </a:extLst>
              </a:tr>
              <a:tr h="481066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font-awesome</a:t>
                      </a:r>
                      <a:endParaRPr 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7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altLang="zh-CN" sz="7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5.11.2</a:t>
                      </a:r>
                      <a:endParaRPr lang="zh-CN" altLang="en-US" sz="80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700" b="0" i="0" spc="0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700" b="0" i="0" spc="0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https://lib.baomitu.com/font-awesome/5.11.2/css/all.min.css</a:t>
                      </a:r>
                      <a:endParaRPr lang="en-US" sz="800" dirty="0">
                        <a:effectLst/>
                      </a:endParaRPr>
                    </a:p>
                  </a:txBody>
                  <a:tcPr marL="17442" marR="17442" marT="17442" marB="13081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3893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9190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312989" y="1017971"/>
            <a:ext cx="1673453" cy="1554163"/>
            <a:chOff x="1951090" y="1054099"/>
            <a:chExt cx="1673453" cy="1554163"/>
          </a:xfrm>
        </p:grpSpPr>
        <p:sp>
          <p:nvSpPr>
            <p:cNvPr id="24" name="矩形 23"/>
            <p:cNvSpPr/>
            <p:nvPr/>
          </p:nvSpPr>
          <p:spPr>
            <a:xfrm>
              <a:off x="1951090" y="1054099"/>
              <a:ext cx="1673453" cy="1554163"/>
            </a:xfrm>
            <a:prstGeom prst="rect">
              <a:avLst/>
            </a:prstGeom>
            <a:solidFill>
              <a:srgbClr val="59AC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2508334" y="1411818"/>
              <a:ext cx="584323" cy="614545"/>
              <a:chOff x="2894226" y="1329844"/>
              <a:chExt cx="460376" cy="484187"/>
            </a:xfrm>
          </p:grpSpPr>
          <p:sp>
            <p:nvSpPr>
              <p:cNvPr id="26" name="Freeform 5"/>
              <p:cNvSpPr>
                <a:spLocks/>
              </p:cNvSpPr>
              <p:nvPr/>
            </p:nvSpPr>
            <p:spPr bwMode="auto">
              <a:xfrm>
                <a:off x="2894226" y="1329844"/>
                <a:ext cx="460375" cy="179388"/>
              </a:xfrm>
              <a:custGeom>
                <a:avLst/>
                <a:gdLst>
                  <a:gd name="T0" fmla="*/ 6 w 122"/>
                  <a:gd name="T1" fmla="*/ 47 h 47"/>
                  <a:gd name="T2" fmla="*/ 13 w 122"/>
                  <a:gd name="T3" fmla="*/ 45 h 47"/>
                  <a:gd name="T4" fmla="*/ 36 w 122"/>
                  <a:gd name="T5" fmla="*/ 43 h 47"/>
                  <a:gd name="T6" fmla="*/ 36 w 122"/>
                  <a:gd name="T7" fmla="*/ 43 h 47"/>
                  <a:gd name="T8" fmla="*/ 41 w 122"/>
                  <a:gd name="T9" fmla="*/ 32 h 47"/>
                  <a:gd name="T10" fmla="*/ 81 w 122"/>
                  <a:gd name="T11" fmla="*/ 32 h 47"/>
                  <a:gd name="T12" fmla="*/ 86 w 122"/>
                  <a:gd name="T13" fmla="*/ 43 h 47"/>
                  <a:gd name="T14" fmla="*/ 86 w 122"/>
                  <a:gd name="T15" fmla="*/ 43 h 47"/>
                  <a:gd name="T16" fmla="*/ 109 w 122"/>
                  <a:gd name="T17" fmla="*/ 45 h 47"/>
                  <a:gd name="T18" fmla="*/ 117 w 122"/>
                  <a:gd name="T19" fmla="*/ 47 h 47"/>
                  <a:gd name="T20" fmla="*/ 120 w 122"/>
                  <a:gd name="T21" fmla="*/ 37 h 47"/>
                  <a:gd name="T22" fmla="*/ 107 w 122"/>
                  <a:gd name="T23" fmla="*/ 14 h 47"/>
                  <a:gd name="T24" fmla="*/ 16 w 122"/>
                  <a:gd name="T25" fmla="*/ 14 h 47"/>
                  <a:gd name="T26" fmla="*/ 3 w 122"/>
                  <a:gd name="T27" fmla="*/ 37 h 47"/>
                  <a:gd name="T28" fmla="*/ 6 w 122"/>
                  <a:gd name="T2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2" h="47">
                    <a:moveTo>
                      <a:pt x="6" y="47"/>
                    </a:moveTo>
                    <a:cubicBezTo>
                      <a:pt x="8" y="46"/>
                      <a:pt x="10" y="45"/>
                      <a:pt x="13" y="45"/>
                    </a:cubicBezTo>
                    <a:cubicBezTo>
                      <a:pt x="21" y="44"/>
                      <a:pt x="28" y="44"/>
                      <a:pt x="36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35" y="38"/>
                      <a:pt x="37" y="33"/>
                      <a:pt x="41" y="32"/>
                    </a:cubicBezTo>
                    <a:cubicBezTo>
                      <a:pt x="54" y="28"/>
                      <a:pt x="68" y="28"/>
                      <a:pt x="81" y="32"/>
                    </a:cubicBezTo>
                    <a:cubicBezTo>
                      <a:pt x="85" y="33"/>
                      <a:pt x="88" y="38"/>
                      <a:pt x="86" y="43"/>
                    </a:cubicBezTo>
                    <a:cubicBezTo>
                      <a:pt x="86" y="43"/>
                      <a:pt x="86" y="43"/>
                      <a:pt x="86" y="43"/>
                    </a:cubicBezTo>
                    <a:cubicBezTo>
                      <a:pt x="94" y="44"/>
                      <a:pt x="102" y="44"/>
                      <a:pt x="109" y="45"/>
                    </a:cubicBezTo>
                    <a:cubicBezTo>
                      <a:pt x="112" y="45"/>
                      <a:pt x="115" y="46"/>
                      <a:pt x="117" y="47"/>
                    </a:cubicBezTo>
                    <a:cubicBezTo>
                      <a:pt x="118" y="43"/>
                      <a:pt x="119" y="40"/>
                      <a:pt x="120" y="37"/>
                    </a:cubicBezTo>
                    <a:cubicBezTo>
                      <a:pt x="122" y="29"/>
                      <a:pt x="117" y="18"/>
                      <a:pt x="107" y="14"/>
                    </a:cubicBezTo>
                    <a:cubicBezTo>
                      <a:pt x="77" y="0"/>
                      <a:pt x="46" y="0"/>
                      <a:pt x="16" y="14"/>
                    </a:cubicBezTo>
                    <a:cubicBezTo>
                      <a:pt x="6" y="18"/>
                      <a:pt x="0" y="29"/>
                      <a:pt x="3" y="37"/>
                    </a:cubicBezTo>
                    <a:cubicBezTo>
                      <a:pt x="4" y="40"/>
                      <a:pt x="5" y="43"/>
                      <a:pt x="6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Oval 6"/>
              <p:cNvSpPr>
                <a:spLocks noChangeArrowheads="1"/>
              </p:cNvSpPr>
              <p:nvPr/>
            </p:nvSpPr>
            <p:spPr bwMode="auto">
              <a:xfrm>
                <a:off x="3064089" y="1550506"/>
                <a:ext cx="120650" cy="762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7"/>
              <p:cNvSpPr>
                <a:spLocks noEditPoints="1"/>
              </p:cNvSpPr>
              <p:nvPr/>
            </p:nvSpPr>
            <p:spPr bwMode="auto">
              <a:xfrm>
                <a:off x="2898989" y="1455256"/>
                <a:ext cx="455613" cy="358775"/>
              </a:xfrm>
              <a:custGeom>
                <a:avLst/>
                <a:gdLst>
                  <a:gd name="T0" fmla="*/ 120 w 121"/>
                  <a:gd name="T1" fmla="*/ 57 h 94"/>
                  <a:gd name="T2" fmla="*/ 121 w 121"/>
                  <a:gd name="T3" fmla="*/ 57 h 94"/>
                  <a:gd name="T4" fmla="*/ 94 w 121"/>
                  <a:gd name="T5" fmla="*/ 16 h 94"/>
                  <a:gd name="T6" fmla="*/ 80 w 121"/>
                  <a:gd name="T7" fmla="*/ 13 h 94"/>
                  <a:gd name="T8" fmla="*/ 80 w 121"/>
                  <a:gd name="T9" fmla="*/ 9 h 94"/>
                  <a:gd name="T10" fmla="*/ 73 w 121"/>
                  <a:gd name="T11" fmla="*/ 0 h 94"/>
                  <a:gd name="T12" fmla="*/ 66 w 121"/>
                  <a:gd name="T13" fmla="*/ 9 h 94"/>
                  <a:gd name="T14" fmla="*/ 66 w 121"/>
                  <a:gd name="T15" fmla="*/ 13 h 94"/>
                  <a:gd name="T16" fmla="*/ 64 w 121"/>
                  <a:gd name="T17" fmla="*/ 14 h 94"/>
                  <a:gd name="T18" fmla="*/ 57 w 121"/>
                  <a:gd name="T19" fmla="*/ 14 h 94"/>
                  <a:gd name="T20" fmla="*/ 54 w 121"/>
                  <a:gd name="T21" fmla="*/ 13 h 94"/>
                  <a:gd name="T22" fmla="*/ 54 w 121"/>
                  <a:gd name="T23" fmla="*/ 9 h 94"/>
                  <a:gd name="T24" fmla="*/ 47 w 121"/>
                  <a:gd name="T25" fmla="*/ 0 h 94"/>
                  <a:gd name="T26" fmla="*/ 41 w 121"/>
                  <a:gd name="T27" fmla="*/ 9 h 94"/>
                  <a:gd name="T28" fmla="*/ 41 w 121"/>
                  <a:gd name="T29" fmla="*/ 13 h 94"/>
                  <a:gd name="T30" fmla="*/ 26 w 121"/>
                  <a:gd name="T31" fmla="*/ 16 h 94"/>
                  <a:gd name="T32" fmla="*/ 0 w 121"/>
                  <a:gd name="T33" fmla="*/ 57 h 94"/>
                  <a:gd name="T34" fmla="*/ 0 w 121"/>
                  <a:gd name="T35" fmla="*/ 57 h 94"/>
                  <a:gd name="T36" fmla="*/ 0 w 121"/>
                  <a:gd name="T37" fmla="*/ 58 h 94"/>
                  <a:gd name="T38" fmla="*/ 0 w 121"/>
                  <a:gd name="T39" fmla="*/ 70 h 94"/>
                  <a:gd name="T40" fmla="*/ 6 w 121"/>
                  <a:gd name="T41" fmla="*/ 79 h 94"/>
                  <a:gd name="T42" fmla="*/ 6 w 121"/>
                  <a:gd name="T43" fmla="*/ 82 h 94"/>
                  <a:gd name="T44" fmla="*/ 13 w 121"/>
                  <a:gd name="T45" fmla="*/ 86 h 94"/>
                  <a:gd name="T46" fmla="*/ 18 w 121"/>
                  <a:gd name="T47" fmla="*/ 85 h 94"/>
                  <a:gd name="T48" fmla="*/ 102 w 121"/>
                  <a:gd name="T49" fmla="*/ 85 h 94"/>
                  <a:gd name="T50" fmla="*/ 107 w 121"/>
                  <a:gd name="T51" fmla="*/ 86 h 94"/>
                  <a:gd name="T52" fmla="*/ 114 w 121"/>
                  <a:gd name="T53" fmla="*/ 82 h 94"/>
                  <a:gd name="T54" fmla="*/ 114 w 121"/>
                  <a:gd name="T55" fmla="*/ 79 h 94"/>
                  <a:gd name="T56" fmla="*/ 120 w 121"/>
                  <a:gd name="T57" fmla="*/ 70 h 94"/>
                  <a:gd name="T58" fmla="*/ 121 w 121"/>
                  <a:gd name="T59" fmla="*/ 58 h 94"/>
                  <a:gd name="T60" fmla="*/ 120 w 121"/>
                  <a:gd name="T61" fmla="*/ 57 h 94"/>
                  <a:gd name="T62" fmla="*/ 60 w 121"/>
                  <a:gd name="T63" fmla="*/ 56 h 94"/>
                  <a:gd name="T64" fmla="*/ 33 w 121"/>
                  <a:gd name="T65" fmla="*/ 38 h 94"/>
                  <a:gd name="T66" fmla="*/ 60 w 121"/>
                  <a:gd name="T67" fmla="*/ 20 h 94"/>
                  <a:gd name="T68" fmla="*/ 87 w 121"/>
                  <a:gd name="T69" fmla="*/ 38 h 94"/>
                  <a:gd name="T70" fmla="*/ 60 w 121"/>
                  <a:gd name="T71" fmla="*/ 5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1" h="94">
                    <a:moveTo>
                      <a:pt x="120" y="57"/>
                    </a:moveTo>
                    <a:cubicBezTo>
                      <a:pt x="121" y="57"/>
                      <a:pt x="121" y="57"/>
                      <a:pt x="121" y="57"/>
                    </a:cubicBezTo>
                    <a:cubicBezTo>
                      <a:pt x="121" y="57"/>
                      <a:pt x="105" y="21"/>
                      <a:pt x="94" y="16"/>
                    </a:cubicBezTo>
                    <a:cubicBezTo>
                      <a:pt x="91" y="14"/>
                      <a:pt x="85" y="14"/>
                      <a:pt x="80" y="13"/>
                    </a:cubicBezTo>
                    <a:cubicBezTo>
                      <a:pt x="80" y="9"/>
                      <a:pt x="80" y="9"/>
                      <a:pt x="80" y="9"/>
                    </a:cubicBezTo>
                    <a:cubicBezTo>
                      <a:pt x="80" y="4"/>
                      <a:pt x="77" y="0"/>
                      <a:pt x="73" y="0"/>
                    </a:cubicBezTo>
                    <a:cubicBezTo>
                      <a:pt x="69" y="0"/>
                      <a:pt x="66" y="4"/>
                      <a:pt x="66" y="9"/>
                    </a:cubicBezTo>
                    <a:cubicBezTo>
                      <a:pt x="66" y="13"/>
                      <a:pt x="66" y="13"/>
                      <a:pt x="66" y="13"/>
                    </a:cubicBezTo>
                    <a:cubicBezTo>
                      <a:pt x="65" y="13"/>
                      <a:pt x="64" y="13"/>
                      <a:pt x="64" y="14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56" y="13"/>
                      <a:pt x="55" y="13"/>
                      <a:pt x="54" y="13"/>
                    </a:cubicBezTo>
                    <a:cubicBezTo>
                      <a:pt x="54" y="9"/>
                      <a:pt x="54" y="9"/>
                      <a:pt x="54" y="9"/>
                    </a:cubicBezTo>
                    <a:cubicBezTo>
                      <a:pt x="54" y="4"/>
                      <a:pt x="51" y="0"/>
                      <a:pt x="47" y="0"/>
                    </a:cubicBezTo>
                    <a:cubicBezTo>
                      <a:pt x="44" y="0"/>
                      <a:pt x="41" y="4"/>
                      <a:pt x="41" y="9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35" y="14"/>
                      <a:pt x="30" y="14"/>
                      <a:pt x="26" y="16"/>
                    </a:cubicBezTo>
                    <a:cubicBezTo>
                      <a:pt x="15" y="21"/>
                      <a:pt x="0" y="57"/>
                      <a:pt x="0" y="5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57"/>
                      <a:pt x="0" y="58"/>
                      <a:pt x="0" y="58"/>
                    </a:cubicBezTo>
                    <a:cubicBezTo>
                      <a:pt x="0" y="62"/>
                      <a:pt x="0" y="66"/>
                      <a:pt x="0" y="70"/>
                    </a:cubicBezTo>
                    <a:cubicBezTo>
                      <a:pt x="1" y="73"/>
                      <a:pt x="3" y="76"/>
                      <a:pt x="6" y="79"/>
                    </a:cubicBezTo>
                    <a:cubicBezTo>
                      <a:pt x="6" y="82"/>
                      <a:pt x="6" y="82"/>
                      <a:pt x="6" y="82"/>
                    </a:cubicBezTo>
                    <a:cubicBezTo>
                      <a:pt x="6" y="84"/>
                      <a:pt x="9" y="86"/>
                      <a:pt x="13" y="86"/>
                    </a:cubicBezTo>
                    <a:cubicBezTo>
                      <a:pt x="15" y="86"/>
                      <a:pt x="17" y="86"/>
                      <a:pt x="18" y="85"/>
                    </a:cubicBezTo>
                    <a:cubicBezTo>
                      <a:pt x="46" y="94"/>
                      <a:pt x="75" y="94"/>
                      <a:pt x="102" y="85"/>
                    </a:cubicBezTo>
                    <a:cubicBezTo>
                      <a:pt x="104" y="86"/>
                      <a:pt x="105" y="86"/>
                      <a:pt x="107" y="86"/>
                    </a:cubicBezTo>
                    <a:cubicBezTo>
                      <a:pt x="111" y="86"/>
                      <a:pt x="114" y="84"/>
                      <a:pt x="114" y="82"/>
                    </a:cubicBezTo>
                    <a:cubicBezTo>
                      <a:pt x="114" y="79"/>
                      <a:pt x="114" y="79"/>
                      <a:pt x="114" y="79"/>
                    </a:cubicBezTo>
                    <a:cubicBezTo>
                      <a:pt x="117" y="76"/>
                      <a:pt x="120" y="73"/>
                      <a:pt x="120" y="70"/>
                    </a:cubicBezTo>
                    <a:cubicBezTo>
                      <a:pt x="120" y="66"/>
                      <a:pt x="120" y="62"/>
                      <a:pt x="121" y="58"/>
                    </a:cubicBezTo>
                    <a:cubicBezTo>
                      <a:pt x="121" y="58"/>
                      <a:pt x="121" y="57"/>
                      <a:pt x="120" y="57"/>
                    </a:cubicBezTo>
                    <a:close/>
                    <a:moveTo>
                      <a:pt x="60" y="56"/>
                    </a:moveTo>
                    <a:cubicBezTo>
                      <a:pt x="45" y="56"/>
                      <a:pt x="33" y="48"/>
                      <a:pt x="33" y="38"/>
                    </a:cubicBezTo>
                    <a:cubicBezTo>
                      <a:pt x="33" y="28"/>
                      <a:pt x="45" y="20"/>
                      <a:pt x="60" y="20"/>
                    </a:cubicBezTo>
                    <a:cubicBezTo>
                      <a:pt x="75" y="20"/>
                      <a:pt x="87" y="28"/>
                      <a:pt x="87" y="38"/>
                    </a:cubicBezTo>
                    <a:cubicBezTo>
                      <a:pt x="87" y="48"/>
                      <a:pt x="75" y="56"/>
                      <a:pt x="60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582981" y="1017971"/>
            <a:ext cx="1673453" cy="1554163"/>
            <a:chOff x="221082" y="1054099"/>
            <a:chExt cx="1673453" cy="1554163"/>
          </a:xfrm>
        </p:grpSpPr>
        <p:sp>
          <p:nvSpPr>
            <p:cNvPr id="31" name="矩形 30"/>
            <p:cNvSpPr/>
            <p:nvPr/>
          </p:nvSpPr>
          <p:spPr>
            <a:xfrm>
              <a:off x="221082" y="1054099"/>
              <a:ext cx="1673453" cy="1554163"/>
            </a:xfrm>
            <a:prstGeom prst="rect">
              <a:avLst/>
            </a:prstGeom>
            <a:solidFill>
              <a:srgbClr val="E174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917638" y="1349853"/>
              <a:ext cx="406313" cy="716075"/>
              <a:chOff x="809841" y="1322657"/>
              <a:chExt cx="320676" cy="565151"/>
            </a:xfrm>
          </p:grpSpPr>
          <p:sp>
            <p:nvSpPr>
              <p:cNvPr id="34" name="Freeform 8"/>
              <p:cNvSpPr>
                <a:spLocks/>
              </p:cNvSpPr>
              <p:nvPr/>
            </p:nvSpPr>
            <p:spPr bwMode="auto">
              <a:xfrm>
                <a:off x="877888" y="1552576"/>
                <a:ext cx="38100" cy="84138"/>
              </a:xfrm>
              <a:custGeom>
                <a:avLst/>
                <a:gdLst>
                  <a:gd name="T0" fmla="*/ 0 w 10"/>
                  <a:gd name="T1" fmla="*/ 5 h 22"/>
                  <a:gd name="T2" fmla="*/ 0 w 10"/>
                  <a:gd name="T3" fmla="*/ 17 h 22"/>
                  <a:gd name="T4" fmla="*/ 5 w 10"/>
                  <a:gd name="T5" fmla="*/ 22 h 22"/>
                  <a:gd name="T6" fmla="*/ 10 w 10"/>
                  <a:gd name="T7" fmla="*/ 17 h 22"/>
                  <a:gd name="T8" fmla="*/ 10 w 10"/>
                  <a:gd name="T9" fmla="*/ 5 h 22"/>
                  <a:gd name="T10" fmla="*/ 5 w 10"/>
                  <a:gd name="T11" fmla="*/ 0 h 22"/>
                  <a:gd name="T12" fmla="*/ 0 w 10"/>
                  <a:gd name="T13" fmla="*/ 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22">
                    <a:moveTo>
                      <a:pt x="0" y="5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0" y="20"/>
                      <a:pt x="2" y="22"/>
                      <a:pt x="5" y="22"/>
                    </a:cubicBezTo>
                    <a:cubicBezTo>
                      <a:pt x="8" y="22"/>
                      <a:pt x="10" y="20"/>
                      <a:pt x="10" y="17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9"/>
              <p:cNvSpPr>
                <a:spLocks/>
              </p:cNvSpPr>
              <p:nvPr/>
            </p:nvSpPr>
            <p:spPr bwMode="auto">
              <a:xfrm>
                <a:off x="938429" y="1322657"/>
                <a:ext cx="192088" cy="92075"/>
              </a:xfrm>
              <a:custGeom>
                <a:avLst/>
                <a:gdLst>
                  <a:gd name="T0" fmla="*/ 47 w 51"/>
                  <a:gd name="T1" fmla="*/ 1 h 24"/>
                  <a:gd name="T2" fmla="*/ 44 w 51"/>
                  <a:gd name="T3" fmla="*/ 1 h 24"/>
                  <a:gd name="T4" fmla="*/ 44 w 51"/>
                  <a:gd name="T5" fmla="*/ 4 h 24"/>
                  <a:gd name="T6" fmla="*/ 46 w 51"/>
                  <a:gd name="T7" fmla="*/ 13 h 24"/>
                  <a:gd name="T8" fmla="*/ 37 w 51"/>
                  <a:gd name="T9" fmla="*/ 19 h 24"/>
                  <a:gd name="T10" fmla="*/ 23 w 51"/>
                  <a:gd name="T11" fmla="*/ 10 h 24"/>
                  <a:gd name="T12" fmla="*/ 10 w 51"/>
                  <a:gd name="T13" fmla="*/ 2 h 24"/>
                  <a:gd name="T14" fmla="*/ 4 w 51"/>
                  <a:gd name="T15" fmla="*/ 5 h 24"/>
                  <a:gd name="T16" fmla="*/ 2 w 51"/>
                  <a:gd name="T17" fmla="*/ 10 h 24"/>
                  <a:gd name="T18" fmla="*/ 0 w 51"/>
                  <a:gd name="T19" fmla="*/ 12 h 24"/>
                  <a:gd name="T20" fmla="*/ 0 w 51"/>
                  <a:gd name="T21" fmla="*/ 22 h 24"/>
                  <a:gd name="T22" fmla="*/ 2 w 51"/>
                  <a:gd name="T23" fmla="*/ 24 h 24"/>
                  <a:gd name="T24" fmla="*/ 4 w 51"/>
                  <a:gd name="T25" fmla="*/ 24 h 24"/>
                  <a:gd name="T26" fmla="*/ 6 w 51"/>
                  <a:gd name="T27" fmla="*/ 22 h 24"/>
                  <a:gd name="T28" fmla="*/ 6 w 51"/>
                  <a:gd name="T29" fmla="*/ 12 h 24"/>
                  <a:gd name="T30" fmla="*/ 5 w 51"/>
                  <a:gd name="T31" fmla="*/ 10 h 24"/>
                  <a:gd name="T32" fmla="*/ 7 w 51"/>
                  <a:gd name="T33" fmla="*/ 7 h 24"/>
                  <a:gd name="T34" fmla="*/ 10 w 51"/>
                  <a:gd name="T35" fmla="*/ 6 h 24"/>
                  <a:gd name="T36" fmla="*/ 20 w 51"/>
                  <a:gd name="T37" fmla="*/ 13 h 24"/>
                  <a:gd name="T38" fmla="*/ 37 w 51"/>
                  <a:gd name="T39" fmla="*/ 23 h 24"/>
                  <a:gd name="T40" fmla="*/ 49 w 51"/>
                  <a:gd name="T41" fmla="*/ 14 h 24"/>
                  <a:gd name="T42" fmla="*/ 47 w 51"/>
                  <a:gd name="T43" fmla="*/ 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1" h="24">
                    <a:moveTo>
                      <a:pt x="47" y="1"/>
                    </a:moveTo>
                    <a:cubicBezTo>
                      <a:pt x="46" y="1"/>
                      <a:pt x="45" y="0"/>
                      <a:pt x="44" y="1"/>
                    </a:cubicBezTo>
                    <a:cubicBezTo>
                      <a:pt x="43" y="2"/>
                      <a:pt x="43" y="3"/>
                      <a:pt x="44" y="4"/>
                    </a:cubicBezTo>
                    <a:cubicBezTo>
                      <a:pt x="46" y="6"/>
                      <a:pt x="47" y="10"/>
                      <a:pt x="46" y="13"/>
                    </a:cubicBezTo>
                    <a:cubicBezTo>
                      <a:pt x="44" y="17"/>
                      <a:pt x="41" y="19"/>
                      <a:pt x="37" y="19"/>
                    </a:cubicBezTo>
                    <a:cubicBezTo>
                      <a:pt x="32" y="20"/>
                      <a:pt x="27" y="15"/>
                      <a:pt x="23" y="10"/>
                    </a:cubicBezTo>
                    <a:cubicBezTo>
                      <a:pt x="19" y="6"/>
                      <a:pt x="15" y="2"/>
                      <a:pt x="10" y="2"/>
                    </a:cubicBezTo>
                    <a:cubicBezTo>
                      <a:pt x="8" y="2"/>
                      <a:pt x="6" y="3"/>
                      <a:pt x="4" y="5"/>
                    </a:cubicBezTo>
                    <a:cubicBezTo>
                      <a:pt x="3" y="6"/>
                      <a:pt x="2" y="8"/>
                      <a:pt x="2" y="10"/>
                    </a:cubicBezTo>
                    <a:cubicBezTo>
                      <a:pt x="1" y="11"/>
                      <a:pt x="0" y="11"/>
                      <a:pt x="0" y="1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3"/>
                      <a:pt x="1" y="24"/>
                      <a:pt x="2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5" y="24"/>
                      <a:pt x="6" y="23"/>
                      <a:pt x="6" y="2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1"/>
                      <a:pt x="6" y="11"/>
                      <a:pt x="5" y="10"/>
                    </a:cubicBezTo>
                    <a:cubicBezTo>
                      <a:pt x="5" y="9"/>
                      <a:pt x="6" y="8"/>
                      <a:pt x="7" y="7"/>
                    </a:cubicBezTo>
                    <a:cubicBezTo>
                      <a:pt x="8" y="6"/>
                      <a:pt x="9" y="6"/>
                      <a:pt x="10" y="6"/>
                    </a:cubicBezTo>
                    <a:cubicBezTo>
                      <a:pt x="13" y="6"/>
                      <a:pt x="17" y="9"/>
                      <a:pt x="20" y="13"/>
                    </a:cubicBezTo>
                    <a:cubicBezTo>
                      <a:pt x="25" y="18"/>
                      <a:pt x="31" y="24"/>
                      <a:pt x="37" y="23"/>
                    </a:cubicBezTo>
                    <a:cubicBezTo>
                      <a:pt x="43" y="22"/>
                      <a:pt x="47" y="19"/>
                      <a:pt x="49" y="14"/>
                    </a:cubicBezTo>
                    <a:cubicBezTo>
                      <a:pt x="51" y="10"/>
                      <a:pt x="50" y="5"/>
                      <a:pt x="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10"/>
              <p:cNvSpPr>
                <a:spLocks noEditPoints="1"/>
              </p:cNvSpPr>
              <p:nvPr/>
            </p:nvSpPr>
            <p:spPr bwMode="auto">
              <a:xfrm>
                <a:off x="809841" y="1425844"/>
                <a:ext cx="279400" cy="461964"/>
              </a:xfrm>
              <a:custGeom>
                <a:avLst/>
                <a:gdLst>
                  <a:gd name="T0" fmla="*/ 40 w 74"/>
                  <a:gd name="T1" fmla="*/ 0 h 121"/>
                  <a:gd name="T2" fmla="*/ 40 w 74"/>
                  <a:gd name="T3" fmla="*/ 26 h 121"/>
                  <a:gd name="T4" fmla="*/ 47 w 74"/>
                  <a:gd name="T5" fmla="*/ 35 h 121"/>
                  <a:gd name="T6" fmla="*/ 47 w 74"/>
                  <a:gd name="T7" fmla="*/ 36 h 121"/>
                  <a:gd name="T8" fmla="*/ 66 w 74"/>
                  <a:gd name="T9" fmla="*/ 41 h 121"/>
                  <a:gd name="T10" fmla="*/ 68 w 74"/>
                  <a:gd name="T11" fmla="*/ 43 h 121"/>
                  <a:gd name="T12" fmla="*/ 68 w 74"/>
                  <a:gd name="T13" fmla="*/ 45 h 121"/>
                  <a:gd name="T14" fmla="*/ 64 w 74"/>
                  <a:gd name="T15" fmla="*/ 47 h 121"/>
                  <a:gd name="T16" fmla="*/ 47 w 74"/>
                  <a:gd name="T17" fmla="*/ 42 h 121"/>
                  <a:gd name="T18" fmla="*/ 47 w 74"/>
                  <a:gd name="T19" fmla="*/ 47 h 121"/>
                  <a:gd name="T20" fmla="*/ 37 w 74"/>
                  <a:gd name="T21" fmla="*/ 56 h 121"/>
                  <a:gd name="T22" fmla="*/ 28 w 74"/>
                  <a:gd name="T23" fmla="*/ 47 h 121"/>
                  <a:gd name="T24" fmla="*/ 28 w 74"/>
                  <a:gd name="T25" fmla="*/ 42 h 121"/>
                  <a:gd name="T26" fmla="*/ 10 w 74"/>
                  <a:gd name="T27" fmla="*/ 47 h 121"/>
                  <a:gd name="T28" fmla="*/ 6 w 74"/>
                  <a:gd name="T29" fmla="*/ 45 h 121"/>
                  <a:gd name="T30" fmla="*/ 6 w 74"/>
                  <a:gd name="T31" fmla="*/ 43 h 121"/>
                  <a:gd name="T32" fmla="*/ 8 w 74"/>
                  <a:gd name="T33" fmla="*/ 41 h 121"/>
                  <a:gd name="T34" fmla="*/ 28 w 74"/>
                  <a:gd name="T35" fmla="*/ 36 h 121"/>
                  <a:gd name="T36" fmla="*/ 28 w 74"/>
                  <a:gd name="T37" fmla="*/ 35 h 121"/>
                  <a:gd name="T38" fmla="*/ 34 w 74"/>
                  <a:gd name="T39" fmla="*/ 26 h 121"/>
                  <a:gd name="T40" fmla="*/ 34 w 74"/>
                  <a:gd name="T41" fmla="*/ 0 h 121"/>
                  <a:gd name="T42" fmla="*/ 0 w 74"/>
                  <a:gd name="T43" fmla="*/ 37 h 121"/>
                  <a:gd name="T44" fmla="*/ 0 w 74"/>
                  <a:gd name="T45" fmla="*/ 84 h 121"/>
                  <a:gd name="T46" fmla="*/ 37 w 74"/>
                  <a:gd name="T47" fmla="*/ 121 h 121"/>
                  <a:gd name="T48" fmla="*/ 74 w 74"/>
                  <a:gd name="T49" fmla="*/ 84 h 121"/>
                  <a:gd name="T50" fmla="*/ 74 w 74"/>
                  <a:gd name="T51" fmla="*/ 37 h 121"/>
                  <a:gd name="T52" fmla="*/ 40 w 74"/>
                  <a:gd name="T53" fmla="*/ 0 h 121"/>
                  <a:gd name="T54" fmla="*/ 39 w 74"/>
                  <a:gd name="T55" fmla="*/ 114 h 121"/>
                  <a:gd name="T56" fmla="*/ 6 w 74"/>
                  <a:gd name="T57" fmla="*/ 81 h 121"/>
                  <a:gd name="T58" fmla="*/ 6 w 74"/>
                  <a:gd name="T59" fmla="*/ 81 h 121"/>
                  <a:gd name="T60" fmla="*/ 43 w 74"/>
                  <a:gd name="T61" fmla="*/ 111 h 121"/>
                  <a:gd name="T62" fmla="*/ 59 w 74"/>
                  <a:gd name="T63" fmla="*/ 106 h 121"/>
                  <a:gd name="T64" fmla="*/ 39 w 74"/>
                  <a:gd name="T65" fmla="*/ 114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4" h="121">
                    <a:moveTo>
                      <a:pt x="40" y="0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44" y="27"/>
                      <a:pt x="47" y="30"/>
                      <a:pt x="47" y="35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53" y="37"/>
                      <a:pt x="60" y="39"/>
                      <a:pt x="66" y="41"/>
                    </a:cubicBezTo>
                    <a:cubicBezTo>
                      <a:pt x="67" y="41"/>
                      <a:pt x="68" y="42"/>
                      <a:pt x="68" y="43"/>
                    </a:cubicBezTo>
                    <a:cubicBezTo>
                      <a:pt x="69" y="43"/>
                      <a:pt x="69" y="44"/>
                      <a:pt x="68" y="45"/>
                    </a:cubicBezTo>
                    <a:cubicBezTo>
                      <a:pt x="68" y="47"/>
                      <a:pt x="66" y="47"/>
                      <a:pt x="64" y="47"/>
                    </a:cubicBezTo>
                    <a:cubicBezTo>
                      <a:pt x="59" y="45"/>
                      <a:pt x="53" y="43"/>
                      <a:pt x="47" y="42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52"/>
                      <a:pt x="42" y="56"/>
                      <a:pt x="37" y="56"/>
                    </a:cubicBezTo>
                    <a:cubicBezTo>
                      <a:pt x="32" y="56"/>
                      <a:pt x="28" y="52"/>
                      <a:pt x="28" y="47"/>
                    </a:cubicBezTo>
                    <a:cubicBezTo>
                      <a:pt x="28" y="42"/>
                      <a:pt x="28" y="42"/>
                      <a:pt x="28" y="42"/>
                    </a:cubicBezTo>
                    <a:cubicBezTo>
                      <a:pt x="21" y="43"/>
                      <a:pt x="15" y="45"/>
                      <a:pt x="10" y="47"/>
                    </a:cubicBezTo>
                    <a:cubicBezTo>
                      <a:pt x="8" y="47"/>
                      <a:pt x="6" y="47"/>
                      <a:pt x="6" y="45"/>
                    </a:cubicBezTo>
                    <a:cubicBezTo>
                      <a:pt x="5" y="44"/>
                      <a:pt x="6" y="43"/>
                      <a:pt x="6" y="43"/>
                    </a:cubicBezTo>
                    <a:cubicBezTo>
                      <a:pt x="6" y="42"/>
                      <a:pt x="7" y="41"/>
                      <a:pt x="8" y="41"/>
                    </a:cubicBezTo>
                    <a:cubicBezTo>
                      <a:pt x="14" y="39"/>
                      <a:pt x="21" y="37"/>
                      <a:pt x="28" y="36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8" y="30"/>
                      <a:pt x="30" y="27"/>
                      <a:pt x="34" y="26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5" y="2"/>
                      <a:pt x="0" y="18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105"/>
                      <a:pt x="17" y="121"/>
                      <a:pt x="37" y="121"/>
                    </a:cubicBezTo>
                    <a:cubicBezTo>
                      <a:pt x="57" y="121"/>
                      <a:pt x="74" y="105"/>
                      <a:pt x="74" y="84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18"/>
                      <a:pt x="59" y="2"/>
                      <a:pt x="40" y="0"/>
                    </a:cubicBezTo>
                    <a:close/>
                    <a:moveTo>
                      <a:pt x="39" y="114"/>
                    </a:moveTo>
                    <a:cubicBezTo>
                      <a:pt x="20" y="114"/>
                      <a:pt x="6" y="99"/>
                      <a:pt x="6" y="81"/>
                    </a:cubicBezTo>
                    <a:cubicBezTo>
                      <a:pt x="6" y="81"/>
                      <a:pt x="6" y="81"/>
                      <a:pt x="6" y="81"/>
                    </a:cubicBezTo>
                    <a:cubicBezTo>
                      <a:pt x="9" y="99"/>
                      <a:pt x="25" y="112"/>
                      <a:pt x="43" y="111"/>
                    </a:cubicBezTo>
                    <a:cubicBezTo>
                      <a:pt x="49" y="111"/>
                      <a:pt x="55" y="109"/>
                      <a:pt x="59" y="106"/>
                    </a:cubicBezTo>
                    <a:cubicBezTo>
                      <a:pt x="54" y="111"/>
                      <a:pt x="47" y="114"/>
                      <a:pt x="39" y="11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5176542" y="2699104"/>
            <a:ext cx="1673453" cy="1554163"/>
            <a:chOff x="5411106" y="3013528"/>
            <a:chExt cx="1673453" cy="1554163"/>
          </a:xfrm>
        </p:grpSpPr>
        <p:sp>
          <p:nvSpPr>
            <p:cNvPr id="38" name="矩形 37"/>
            <p:cNvSpPr/>
            <p:nvPr/>
          </p:nvSpPr>
          <p:spPr>
            <a:xfrm>
              <a:off x="5411106" y="3013528"/>
              <a:ext cx="1673453" cy="1554163"/>
            </a:xfrm>
            <a:prstGeom prst="rect">
              <a:avLst/>
            </a:prstGeom>
            <a:solidFill>
              <a:srgbClr val="498B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5905961" y="3452044"/>
              <a:ext cx="803811" cy="530736"/>
              <a:chOff x="5842000" y="3514726"/>
              <a:chExt cx="579438" cy="382588"/>
            </a:xfrm>
          </p:grpSpPr>
          <p:sp>
            <p:nvSpPr>
              <p:cNvPr id="40" name="Freeform 14"/>
              <p:cNvSpPr>
                <a:spLocks/>
              </p:cNvSpPr>
              <p:nvPr/>
            </p:nvSpPr>
            <p:spPr bwMode="auto">
              <a:xfrm>
                <a:off x="5929313" y="3514726"/>
                <a:ext cx="492125" cy="301625"/>
              </a:xfrm>
              <a:custGeom>
                <a:avLst/>
                <a:gdLst>
                  <a:gd name="T0" fmla="*/ 127 w 131"/>
                  <a:gd name="T1" fmla="*/ 0 h 79"/>
                  <a:gd name="T2" fmla="*/ 3 w 131"/>
                  <a:gd name="T3" fmla="*/ 0 h 79"/>
                  <a:gd name="T4" fmla="*/ 0 w 131"/>
                  <a:gd name="T5" fmla="*/ 4 h 79"/>
                  <a:gd name="T6" fmla="*/ 3 w 131"/>
                  <a:gd name="T7" fmla="*/ 7 h 79"/>
                  <a:gd name="T8" fmla="*/ 124 w 131"/>
                  <a:gd name="T9" fmla="*/ 7 h 79"/>
                  <a:gd name="T10" fmla="*/ 124 w 131"/>
                  <a:gd name="T11" fmla="*/ 75 h 79"/>
                  <a:gd name="T12" fmla="*/ 127 w 131"/>
                  <a:gd name="T13" fmla="*/ 79 h 79"/>
                  <a:gd name="T14" fmla="*/ 131 w 131"/>
                  <a:gd name="T15" fmla="*/ 75 h 79"/>
                  <a:gd name="T16" fmla="*/ 131 w 131"/>
                  <a:gd name="T17" fmla="*/ 4 h 79"/>
                  <a:gd name="T18" fmla="*/ 127 w 131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1" h="79">
                    <a:moveTo>
                      <a:pt x="127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7"/>
                      <a:pt x="3" y="7"/>
                    </a:cubicBezTo>
                    <a:cubicBezTo>
                      <a:pt x="124" y="7"/>
                      <a:pt x="124" y="7"/>
                      <a:pt x="124" y="7"/>
                    </a:cubicBezTo>
                    <a:cubicBezTo>
                      <a:pt x="124" y="75"/>
                      <a:pt x="124" y="75"/>
                      <a:pt x="124" y="75"/>
                    </a:cubicBezTo>
                    <a:cubicBezTo>
                      <a:pt x="124" y="77"/>
                      <a:pt x="125" y="79"/>
                      <a:pt x="127" y="79"/>
                    </a:cubicBezTo>
                    <a:cubicBezTo>
                      <a:pt x="129" y="79"/>
                      <a:pt x="131" y="77"/>
                      <a:pt x="131" y="75"/>
                    </a:cubicBezTo>
                    <a:cubicBezTo>
                      <a:pt x="131" y="4"/>
                      <a:pt x="131" y="4"/>
                      <a:pt x="131" y="4"/>
                    </a:cubicBezTo>
                    <a:cubicBezTo>
                      <a:pt x="131" y="2"/>
                      <a:pt x="129" y="0"/>
                      <a:pt x="1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15"/>
              <p:cNvSpPr>
                <a:spLocks/>
              </p:cNvSpPr>
              <p:nvPr/>
            </p:nvSpPr>
            <p:spPr bwMode="auto">
              <a:xfrm>
                <a:off x="5891213" y="3552826"/>
                <a:ext cx="493713" cy="298450"/>
              </a:xfrm>
              <a:custGeom>
                <a:avLst/>
                <a:gdLst>
                  <a:gd name="T0" fmla="*/ 127 w 131"/>
                  <a:gd name="T1" fmla="*/ 0 h 78"/>
                  <a:gd name="T2" fmla="*/ 3 w 131"/>
                  <a:gd name="T3" fmla="*/ 0 h 78"/>
                  <a:gd name="T4" fmla="*/ 0 w 131"/>
                  <a:gd name="T5" fmla="*/ 3 h 78"/>
                  <a:gd name="T6" fmla="*/ 3 w 131"/>
                  <a:gd name="T7" fmla="*/ 7 h 78"/>
                  <a:gd name="T8" fmla="*/ 123 w 131"/>
                  <a:gd name="T9" fmla="*/ 7 h 78"/>
                  <a:gd name="T10" fmla="*/ 123 w 131"/>
                  <a:gd name="T11" fmla="*/ 75 h 78"/>
                  <a:gd name="T12" fmla="*/ 127 w 131"/>
                  <a:gd name="T13" fmla="*/ 78 h 78"/>
                  <a:gd name="T14" fmla="*/ 131 w 131"/>
                  <a:gd name="T15" fmla="*/ 75 h 78"/>
                  <a:gd name="T16" fmla="*/ 131 w 131"/>
                  <a:gd name="T17" fmla="*/ 3 h 78"/>
                  <a:gd name="T18" fmla="*/ 127 w 131"/>
                  <a:gd name="T1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1" h="78">
                    <a:moveTo>
                      <a:pt x="127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1" y="7"/>
                      <a:pt x="3" y="7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75"/>
                      <a:pt x="123" y="75"/>
                      <a:pt x="123" y="75"/>
                    </a:cubicBezTo>
                    <a:cubicBezTo>
                      <a:pt x="123" y="77"/>
                      <a:pt x="125" y="78"/>
                      <a:pt x="127" y="78"/>
                    </a:cubicBezTo>
                    <a:cubicBezTo>
                      <a:pt x="129" y="78"/>
                      <a:pt x="131" y="77"/>
                      <a:pt x="131" y="75"/>
                    </a:cubicBezTo>
                    <a:cubicBezTo>
                      <a:pt x="131" y="3"/>
                      <a:pt x="131" y="3"/>
                      <a:pt x="131" y="3"/>
                    </a:cubicBezTo>
                    <a:cubicBezTo>
                      <a:pt x="131" y="1"/>
                      <a:pt x="129" y="0"/>
                      <a:pt x="1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16"/>
              <p:cNvSpPr>
                <a:spLocks noEditPoints="1"/>
              </p:cNvSpPr>
              <p:nvPr/>
            </p:nvSpPr>
            <p:spPr bwMode="auto">
              <a:xfrm>
                <a:off x="5842000" y="3587751"/>
                <a:ext cx="504825" cy="309563"/>
              </a:xfrm>
              <a:custGeom>
                <a:avLst/>
                <a:gdLst>
                  <a:gd name="T0" fmla="*/ 129 w 134"/>
                  <a:gd name="T1" fmla="*/ 0 h 81"/>
                  <a:gd name="T2" fmla="*/ 5 w 134"/>
                  <a:gd name="T3" fmla="*/ 0 h 81"/>
                  <a:gd name="T4" fmla="*/ 0 w 134"/>
                  <a:gd name="T5" fmla="*/ 5 h 81"/>
                  <a:gd name="T6" fmla="*/ 0 w 134"/>
                  <a:gd name="T7" fmla="*/ 76 h 81"/>
                  <a:gd name="T8" fmla="*/ 5 w 134"/>
                  <a:gd name="T9" fmla="*/ 81 h 81"/>
                  <a:gd name="T10" fmla="*/ 129 w 134"/>
                  <a:gd name="T11" fmla="*/ 81 h 81"/>
                  <a:gd name="T12" fmla="*/ 134 w 134"/>
                  <a:gd name="T13" fmla="*/ 76 h 81"/>
                  <a:gd name="T14" fmla="*/ 134 w 134"/>
                  <a:gd name="T15" fmla="*/ 5 h 81"/>
                  <a:gd name="T16" fmla="*/ 129 w 134"/>
                  <a:gd name="T17" fmla="*/ 0 h 81"/>
                  <a:gd name="T18" fmla="*/ 124 w 134"/>
                  <a:gd name="T19" fmla="*/ 72 h 81"/>
                  <a:gd name="T20" fmla="*/ 10 w 134"/>
                  <a:gd name="T21" fmla="*/ 72 h 81"/>
                  <a:gd name="T22" fmla="*/ 10 w 134"/>
                  <a:gd name="T23" fmla="*/ 10 h 81"/>
                  <a:gd name="T24" fmla="*/ 124 w 134"/>
                  <a:gd name="T25" fmla="*/ 10 h 81"/>
                  <a:gd name="T26" fmla="*/ 124 w 134"/>
                  <a:gd name="T27" fmla="*/ 7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4" h="81">
                    <a:moveTo>
                      <a:pt x="129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9"/>
                      <a:pt x="2" y="81"/>
                      <a:pt x="5" y="81"/>
                    </a:cubicBezTo>
                    <a:cubicBezTo>
                      <a:pt x="129" y="81"/>
                      <a:pt x="129" y="81"/>
                      <a:pt x="129" y="81"/>
                    </a:cubicBezTo>
                    <a:cubicBezTo>
                      <a:pt x="131" y="81"/>
                      <a:pt x="134" y="79"/>
                      <a:pt x="134" y="76"/>
                    </a:cubicBezTo>
                    <a:cubicBezTo>
                      <a:pt x="134" y="5"/>
                      <a:pt x="134" y="5"/>
                      <a:pt x="134" y="5"/>
                    </a:cubicBezTo>
                    <a:cubicBezTo>
                      <a:pt x="134" y="2"/>
                      <a:pt x="131" y="0"/>
                      <a:pt x="129" y="0"/>
                    </a:cubicBezTo>
                    <a:close/>
                    <a:moveTo>
                      <a:pt x="124" y="72"/>
                    </a:move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4" y="10"/>
                      <a:pt x="124" y="10"/>
                      <a:pt x="124" y="10"/>
                    </a:cubicBezTo>
                    <a:lnTo>
                      <a:pt x="124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17"/>
              <p:cNvSpPr>
                <a:spLocks/>
              </p:cNvSpPr>
              <p:nvPr/>
            </p:nvSpPr>
            <p:spPr bwMode="auto">
              <a:xfrm>
                <a:off x="6061075" y="3683001"/>
                <a:ext cx="66675" cy="122238"/>
              </a:xfrm>
              <a:custGeom>
                <a:avLst/>
                <a:gdLst>
                  <a:gd name="T0" fmla="*/ 8 w 18"/>
                  <a:gd name="T1" fmla="*/ 23 h 32"/>
                  <a:gd name="T2" fmla="*/ 1 w 18"/>
                  <a:gd name="T3" fmla="*/ 22 h 32"/>
                  <a:gd name="T4" fmla="*/ 0 w 18"/>
                  <a:gd name="T5" fmla="*/ 26 h 32"/>
                  <a:gd name="T6" fmla="*/ 7 w 18"/>
                  <a:gd name="T7" fmla="*/ 28 h 32"/>
                  <a:gd name="T8" fmla="*/ 7 w 18"/>
                  <a:gd name="T9" fmla="*/ 32 h 32"/>
                  <a:gd name="T10" fmla="*/ 11 w 18"/>
                  <a:gd name="T11" fmla="*/ 32 h 32"/>
                  <a:gd name="T12" fmla="*/ 11 w 18"/>
                  <a:gd name="T13" fmla="*/ 28 h 32"/>
                  <a:gd name="T14" fmla="*/ 18 w 18"/>
                  <a:gd name="T15" fmla="*/ 20 h 32"/>
                  <a:gd name="T16" fmla="*/ 11 w 18"/>
                  <a:gd name="T17" fmla="*/ 13 h 32"/>
                  <a:gd name="T18" fmla="*/ 6 w 18"/>
                  <a:gd name="T19" fmla="*/ 10 h 32"/>
                  <a:gd name="T20" fmla="*/ 10 w 18"/>
                  <a:gd name="T21" fmla="*/ 8 h 32"/>
                  <a:gd name="T22" fmla="*/ 15 w 18"/>
                  <a:gd name="T23" fmla="*/ 9 h 32"/>
                  <a:gd name="T24" fmla="*/ 17 w 18"/>
                  <a:gd name="T25" fmla="*/ 5 h 32"/>
                  <a:gd name="T26" fmla="*/ 11 w 18"/>
                  <a:gd name="T27" fmla="*/ 3 h 32"/>
                  <a:gd name="T28" fmla="*/ 11 w 18"/>
                  <a:gd name="T29" fmla="*/ 0 h 32"/>
                  <a:gd name="T30" fmla="*/ 7 w 18"/>
                  <a:gd name="T31" fmla="*/ 0 h 32"/>
                  <a:gd name="T32" fmla="*/ 7 w 18"/>
                  <a:gd name="T33" fmla="*/ 4 h 32"/>
                  <a:gd name="T34" fmla="*/ 0 w 18"/>
                  <a:gd name="T35" fmla="*/ 10 h 32"/>
                  <a:gd name="T36" fmla="*/ 7 w 18"/>
                  <a:gd name="T37" fmla="*/ 18 h 32"/>
                  <a:gd name="T38" fmla="*/ 12 w 18"/>
                  <a:gd name="T39" fmla="*/ 21 h 32"/>
                  <a:gd name="T40" fmla="*/ 8 w 18"/>
                  <a:gd name="T41" fmla="*/ 2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" h="32">
                    <a:moveTo>
                      <a:pt x="8" y="23"/>
                    </a:moveTo>
                    <a:cubicBezTo>
                      <a:pt x="5" y="23"/>
                      <a:pt x="3" y="23"/>
                      <a:pt x="1" y="22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2" y="27"/>
                      <a:pt x="4" y="28"/>
                      <a:pt x="7" y="28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11" y="32"/>
                      <a:pt x="11" y="32"/>
                      <a:pt x="11" y="3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5" y="27"/>
                      <a:pt x="18" y="24"/>
                      <a:pt x="18" y="20"/>
                    </a:cubicBezTo>
                    <a:cubicBezTo>
                      <a:pt x="18" y="17"/>
                      <a:pt x="16" y="15"/>
                      <a:pt x="11" y="13"/>
                    </a:cubicBezTo>
                    <a:cubicBezTo>
                      <a:pt x="8" y="12"/>
                      <a:pt x="6" y="11"/>
                      <a:pt x="6" y="10"/>
                    </a:cubicBezTo>
                    <a:cubicBezTo>
                      <a:pt x="6" y="9"/>
                      <a:pt x="7" y="8"/>
                      <a:pt x="10" y="8"/>
                    </a:cubicBezTo>
                    <a:cubicBezTo>
                      <a:pt x="13" y="8"/>
                      <a:pt x="14" y="8"/>
                      <a:pt x="15" y="9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5" y="4"/>
                      <a:pt x="13" y="3"/>
                      <a:pt x="11" y="3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3" y="4"/>
                      <a:pt x="0" y="7"/>
                      <a:pt x="0" y="10"/>
                    </a:cubicBezTo>
                    <a:cubicBezTo>
                      <a:pt x="0" y="14"/>
                      <a:pt x="3" y="16"/>
                      <a:pt x="7" y="18"/>
                    </a:cubicBezTo>
                    <a:cubicBezTo>
                      <a:pt x="10" y="19"/>
                      <a:pt x="12" y="20"/>
                      <a:pt x="12" y="21"/>
                    </a:cubicBezTo>
                    <a:cubicBezTo>
                      <a:pt x="12" y="23"/>
                      <a:pt x="10" y="23"/>
                      <a:pt x="8" y="2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Oval 18"/>
              <p:cNvSpPr>
                <a:spLocks noChangeArrowheads="1"/>
              </p:cNvSpPr>
              <p:nvPr/>
            </p:nvSpPr>
            <p:spPr bwMode="auto">
              <a:xfrm>
                <a:off x="6199188" y="3721101"/>
                <a:ext cx="41275" cy="4286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Oval 19"/>
              <p:cNvSpPr>
                <a:spLocks noChangeArrowheads="1"/>
              </p:cNvSpPr>
              <p:nvPr/>
            </p:nvSpPr>
            <p:spPr bwMode="auto">
              <a:xfrm>
                <a:off x="5946775" y="3721101"/>
                <a:ext cx="42863" cy="4286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20"/>
              <p:cNvSpPr>
                <a:spLocks noEditPoints="1"/>
              </p:cNvSpPr>
              <p:nvPr/>
            </p:nvSpPr>
            <p:spPr bwMode="auto">
              <a:xfrm>
                <a:off x="5891213" y="3636963"/>
                <a:ext cx="406400" cy="211138"/>
              </a:xfrm>
              <a:custGeom>
                <a:avLst/>
                <a:gdLst>
                  <a:gd name="T0" fmla="*/ 2 w 108"/>
                  <a:gd name="T1" fmla="*/ 48 h 55"/>
                  <a:gd name="T2" fmla="*/ 8 w 108"/>
                  <a:gd name="T3" fmla="*/ 53 h 55"/>
                  <a:gd name="T4" fmla="*/ 8 w 108"/>
                  <a:gd name="T5" fmla="*/ 54 h 55"/>
                  <a:gd name="T6" fmla="*/ 9 w 108"/>
                  <a:gd name="T7" fmla="*/ 55 h 55"/>
                  <a:gd name="T8" fmla="*/ 10 w 108"/>
                  <a:gd name="T9" fmla="*/ 55 h 55"/>
                  <a:gd name="T10" fmla="*/ 98 w 108"/>
                  <a:gd name="T11" fmla="*/ 55 h 55"/>
                  <a:gd name="T12" fmla="*/ 99 w 108"/>
                  <a:gd name="T13" fmla="*/ 55 h 55"/>
                  <a:gd name="T14" fmla="*/ 100 w 108"/>
                  <a:gd name="T15" fmla="*/ 53 h 55"/>
                  <a:gd name="T16" fmla="*/ 105 w 108"/>
                  <a:gd name="T17" fmla="*/ 48 h 55"/>
                  <a:gd name="T18" fmla="*/ 106 w 108"/>
                  <a:gd name="T19" fmla="*/ 48 h 55"/>
                  <a:gd name="T20" fmla="*/ 107 w 108"/>
                  <a:gd name="T21" fmla="*/ 47 h 55"/>
                  <a:gd name="T22" fmla="*/ 108 w 108"/>
                  <a:gd name="T23" fmla="*/ 46 h 55"/>
                  <a:gd name="T24" fmla="*/ 108 w 108"/>
                  <a:gd name="T25" fmla="*/ 9 h 55"/>
                  <a:gd name="T26" fmla="*/ 107 w 108"/>
                  <a:gd name="T27" fmla="*/ 8 h 55"/>
                  <a:gd name="T28" fmla="*/ 106 w 108"/>
                  <a:gd name="T29" fmla="*/ 8 h 55"/>
                  <a:gd name="T30" fmla="*/ 100 w 108"/>
                  <a:gd name="T31" fmla="*/ 2 h 55"/>
                  <a:gd name="T32" fmla="*/ 98 w 108"/>
                  <a:gd name="T33" fmla="*/ 2 h 55"/>
                  <a:gd name="T34" fmla="*/ 100 w 108"/>
                  <a:gd name="T35" fmla="*/ 2 h 55"/>
                  <a:gd name="T36" fmla="*/ 99 w 108"/>
                  <a:gd name="T37" fmla="*/ 1 h 55"/>
                  <a:gd name="T38" fmla="*/ 98 w 108"/>
                  <a:gd name="T39" fmla="*/ 0 h 55"/>
                  <a:gd name="T40" fmla="*/ 10 w 108"/>
                  <a:gd name="T41" fmla="*/ 0 h 55"/>
                  <a:gd name="T42" fmla="*/ 9 w 108"/>
                  <a:gd name="T43" fmla="*/ 1 h 55"/>
                  <a:gd name="T44" fmla="*/ 8 w 108"/>
                  <a:gd name="T45" fmla="*/ 2 h 55"/>
                  <a:gd name="T46" fmla="*/ 2 w 108"/>
                  <a:gd name="T47" fmla="*/ 8 h 55"/>
                  <a:gd name="T48" fmla="*/ 1 w 108"/>
                  <a:gd name="T49" fmla="*/ 8 h 55"/>
                  <a:gd name="T50" fmla="*/ 0 w 108"/>
                  <a:gd name="T51" fmla="*/ 9 h 55"/>
                  <a:gd name="T52" fmla="*/ 0 w 108"/>
                  <a:gd name="T53" fmla="*/ 46 h 55"/>
                  <a:gd name="T54" fmla="*/ 1 w 108"/>
                  <a:gd name="T55" fmla="*/ 47 h 55"/>
                  <a:gd name="T56" fmla="*/ 2 w 108"/>
                  <a:gd name="T57" fmla="*/ 48 h 55"/>
                  <a:gd name="T58" fmla="*/ 88 w 108"/>
                  <a:gd name="T59" fmla="*/ 19 h 55"/>
                  <a:gd name="T60" fmla="*/ 96 w 108"/>
                  <a:gd name="T61" fmla="*/ 28 h 55"/>
                  <a:gd name="T62" fmla="*/ 88 w 108"/>
                  <a:gd name="T63" fmla="*/ 36 h 55"/>
                  <a:gd name="T64" fmla="*/ 79 w 108"/>
                  <a:gd name="T65" fmla="*/ 28 h 55"/>
                  <a:gd name="T66" fmla="*/ 88 w 108"/>
                  <a:gd name="T67" fmla="*/ 19 h 55"/>
                  <a:gd name="T68" fmla="*/ 54 w 108"/>
                  <a:gd name="T69" fmla="*/ 7 h 55"/>
                  <a:gd name="T70" fmla="*/ 75 w 108"/>
                  <a:gd name="T71" fmla="*/ 28 h 55"/>
                  <a:gd name="T72" fmla="*/ 54 w 108"/>
                  <a:gd name="T73" fmla="*/ 48 h 55"/>
                  <a:gd name="T74" fmla="*/ 33 w 108"/>
                  <a:gd name="T75" fmla="*/ 28 h 55"/>
                  <a:gd name="T76" fmla="*/ 54 w 108"/>
                  <a:gd name="T77" fmla="*/ 7 h 55"/>
                  <a:gd name="T78" fmla="*/ 20 w 108"/>
                  <a:gd name="T79" fmla="*/ 19 h 55"/>
                  <a:gd name="T80" fmla="*/ 29 w 108"/>
                  <a:gd name="T81" fmla="*/ 28 h 55"/>
                  <a:gd name="T82" fmla="*/ 20 w 108"/>
                  <a:gd name="T83" fmla="*/ 36 h 55"/>
                  <a:gd name="T84" fmla="*/ 12 w 108"/>
                  <a:gd name="T85" fmla="*/ 28 h 55"/>
                  <a:gd name="T86" fmla="*/ 20 w 108"/>
                  <a:gd name="T87" fmla="*/ 1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8" h="55">
                    <a:moveTo>
                      <a:pt x="2" y="48"/>
                    </a:moveTo>
                    <a:cubicBezTo>
                      <a:pt x="5" y="47"/>
                      <a:pt x="8" y="50"/>
                      <a:pt x="8" y="53"/>
                    </a:cubicBezTo>
                    <a:cubicBezTo>
                      <a:pt x="8" y="53"/>
                      <a:pt x="8" y="54"/>
                      <a:pt x="8" y="54"/>
                    </a:cubicBezTo>
                    <a:cubicBezTo>
                      <a:pt x="8" y="54"/>
                      <a:pt x="8" y="55"/>
                      <a:pt x="9" y="55"/>
                    </a:cubicBezTo>
                    <a:cubicBezTo>
                      <a:pt x="9" y="55"/>
                      <a:pt x="9" y="55"/>
                      <a:pt x="10" y="55"/>
                    </a:cubicBezTo>
                    <a:cubicBezTo>
                      <a:pt x="98" y="55"/>
                      <a:pt x="98" y="55"/>
                      <a:pt x="98" y="55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99" y="54"/>
                      <a:pt x="100" y="54"/>
                      <a:pt x="100" y="53"/>
                    </a:cubicBezTo>
                    <a:cubicBezTo>
                      <a:pt x="100" y="50"/>
                      <a:pt x="102" y="48"/>
                      <a:pt x="105" y="48"/>
                    </a:cubicBezTo>
                    <a:cubicBezTo>
                      <a:pt x="106" y="48"/>
                      <a:pt x="106" y="48"/>
                      <a:pt x="106" y="48"/>
                    </a:cubicBezTo>
                    <a:cubicBezTo>
                      <a:pt x="107" y="48"/>
                      <a:pt x="107" y="48"/>
                      <a:pt x="107" y="47"/>
                    </a:cubicBezTo>
                    <a:cubicBezTo>
                      <a:pt x="108" y="47"/>
                      <a:pt x="108" y="47"/>
                      <a:pt x="108" y="46"/>
                    </a:cubicBezTo>
                    <a:cubicBezTo>
                      <a:pt x="108" y="9"/>
                      <a:pt x="108" y="9"/>
                      <a:pt x="108" y="9"/>
                    </a:cubicBezTo>
                    <a:cubicBezTo>
                      <a:pt x="108" y="9"/>
                      <a:pt x="108" y="8"/>
                      <a:pt x="107" y="8"/>
                    </a:cubicBezTo>
                    <a:cubicBezTo>
                      <a:pt x="107" y="8"/>
                      <a:pt x="107" y="8"/>
                      <a:pt x="106" y="8"/>
                    </a:cubicBezTo>
                    <a:cubicBezTo>
                      <a:pt x="103" y="8"/>
                      <a:pt x="100" y="6"/>
                      <a:pt x="100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1"/>
                      <a:pt x="100" y="1"/>
                      <a:pt x="99" y="1"/>
                    </a:cubicBezTo>
                    <a:cubicBezTo>
                      <a:pt x="99" y="0"/>
                      <a:pt x="99" y="0"/>
                      <a:pt x="98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1"/>
                      <a:pt x="9" y="1"/>
                    </a:cubicBezTo>
                    <a:cubicBezTo>
                      <a:pt x="8" y="1"/>
                      <a:pt x="8" y="2"/>
                      <a:pt x="8" y="2"/>
                    </a:cubicBezTo>
                    <a:cubicBezTo>
                      <a:pt x="8" y="6"/>
                      <a:pt x="5" y="8"/>
                      <a:pt x="2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7"/>
                      <a:pt x="0" y="47"/>
                      <a:pt x="1" y="47"/>
                    </a:cubicBezTo>
                    <a:cubicBezTo>
                      <a:pt x="1" y="48"/>
                      <a:pt x="1" y="48"/>
                      <a:pt x="2" y="48"/>
                    </a:cubicBezTo>
                    <a:close/>
                    <a:moveTo>
                      <a:pt x="88" y="19"/>
                    </a:moveTo>
                    <a:cubicBezTo>
                      <a:pt x="92" y="19"/>
                      <a:pt x="96" y="23"/>
                      <a:pt x="96" y="28"/>
                    </a:cubicBezTo>
                    <a:cubicBezTo>
                      <a:pt x="96" y="32"/>
                      <a:pt x="92" y="36"/>
                      <a:pt x="88" y="36"/>
                    </a:cubicBezTo>
                    <a:cubicBezTo>
                      <a:pt x="83" y="36"/>
                      <a:pt x="79" y="32"/>
                      <a:pt x="79" y="28"/>
                    </a:cubicBezTo>
                    <a:cubicBezTo>
                      <a:pt x="79" y="23"/>
                      <a:pt x="83" y="19"/>
                      <a:pt x="88" y="19"/>
                    </a:cubicBezTo>
                    <a:close/>
                    <a:moveTo>
                      <a:pt x="54" y="7"/>
                    </a:moveTo>
                    <a:cubicBezTo>
                      <a:pt x="65" y="7"/>
                      <a:pt x="75" y="16"/>
                      <a:pt x="75" y="28"/>
                    </a:cubicBezTo>
                    <a:cubicBezTo>
                      <a:pt x="75" y="39"/>
                      <a:pt x="65" y="48"/>
                      <a:pt x="54" y="48"/>
                    </a:cubicBezTo>
                    <a:cubicBezTo>
                      <a:pt x="42" y="48"/>
                      <a:pt x="33" y="39"/>
                      <a:pt x="33" y="28"/>
                    </a:cubicBezTo>
                    <a:cubicBezTo>
                      <a:pt x="33" y="16"/>
                      <a:pt x="42" y="7"/>
                      <a:pt x="54" y="7"/>
                    </a:cubicBezTo>
                    <a:close/>
                    <a:moveTo>
                      <a:pt x="20" y="19"/>
                    </a:moveTo>
                    <a:cubicBezTo>
                      <a:pt x="25" y="19"/>
                      <a:pt x="29" y="23"/>
                      <a:pt x="29" y="28"/>
                    </a:cubicBezTo>
                    <a:cubicBezTo>
                      <a:pt x="29" y="32"/>
                      <a:pt x="25" y="36"/>
                      <a:pt x="20" y="36"/>
                    </a:cubicBezTo>
                    <a:cubicBezTo>
                      <a:pt x="16" y="36"/>
                      <a:pt x="12" y="32"/>
                      <a:pt x="12" y="28"/>
                    </a:cubicBezTo>
                    <a:cubicBezTo>
                      <a:pt x="12" y="23"/>
                      <a:pt x="16" y="19"/>
                      <a:pt x="20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6906550" y="2699104"/>
            <a:ext cx="1673453" cy="1554163"/>
            <a:chOff x="7141114" y="3013528"/>
            <a:chExt cx="1673453" cy="1554163"/>
          </a:xfrm>
        </p:grpSpPr>
        <p:sp>
          <p:nvSpPr>
            <p:cNvPr id="48" name="矩形 47"/>
            <p:cNvSpPr/>
            <p:nvPr/>
          </p:nvSpPr>
          <p:spPr>
            <a:xfrm>
              <a:off x="7141114" y="3013528"/>
              <a:ext cx="1673453" cy="1554163"/>
            </a:xfrm>
            <a:prstGeom prst="rect">
              <a:avLst/>
            </a:prstGeom>
            <a:solidFill>
              <a:srgbClr val="E174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7645815" y="3281445"/>
              <a:ext cx="702250" cy="702250"/>
              <a:chOff x="8051800" y="3355389"/>
              <a:chExt cx="546100" cy="546100"/>
            </a:xfrm>
          </p:grpSpPr>
          <p:sp>
            <p:nvSpPr>
              <p:cNvPr id="50" name="Freeform 21"/>
              <p:cNvSpPr>
                <a:spLocks noEditPoints="1"/>
              </p:cNvSpPr>
              <p:nvPr/>
            </p:nvSpPr>
            <p:spPr bwMode="auto">
              <a:xfrm>
                <a:off x="8386763" y="3548063"/>
                <a:ext cx="71438" cy="69850"/>
              </a:xfrm>
              <a:custGeom>
                <a:avLst/>
                <a:gdLst>
                  <a:gd name="T0" fmla="*/ 9 w 19"/>
                  <a:gd name="T1" fmla="*/ 18 h 18"/>
                  <a:gd name="T2" fmla="*/ 13 w 19"/>
                  <a:gd name="T3" fmla="*/ 17 h 18"/>
                  <a:gd name="T4" fmla="*/ 16 w 19"/>
                  <a:gd name="T5" fmla="*/ 5 h 18"/>
                  <a:gd name="T6" fmla="*/ 5 w 19"/>
                  <a:gd name="T7" fmla="*/ 2 h 18"/>
                  <a:gd name="T8" fmla="*/ 1 w 19"/>
                  <a:gd name="T9" fmla="*/ 7 h 18"/>
                  <a:gd name="T10" fmla="*/ 1 w 19"/>
                  <a:gd name="T11" fmla="*/ 14 h 18"/>
                  <a:gd name="T12" fmla="*/ 9 w 19"/>
                  <a:gd name="T13" fmla="*/ 18 h 18"/>
                  <a:gd name="T14" fmla="*/ 3 w 19"/>
                  <a:gd name="T15" fmla="*/ 8 h 18"/>
                  <a:gd name="T16" fmla="*/ 6 w 19"/>
                  <a:gd name="T17" fmla="*/ 5 h 18"/>
                  <a:gd name="T18" fmla="*/ 9 w 19"/>
                  <a:gd name="T19" fmla="*/ 4 h 18"/>
                  <a:gd name="T20" fmla="*/ 14 w 19"/>
                  <a:gd name="T21" fmla="*/ 7 h 18"/>
                  <a:gd name="T22" fmla="*/ 12 w 19"/>
                  <a:gd name="T23" fmla="*/ 14 h 18"/>
                  <a:gd name="T24" fmla="*/ 4 w 19"/>
                  <a:gd name="T25" fmla="*/ 12 h 18"/>
                  <a:gd name="T26" fmla="*/ 3 w 19"/>
                  <a:gd name="T27" fmla="*/ 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0" y="18"/>
                      <a:pt x="12" y="18"/>
                      <a:pt x="13" y="17"/>
                    </a:cubicBezTo>
                    <a:cubicBezTo>
                      <a:pt x="17" y="15"/>
                      <a:pt x="19" y="9"/>
                      <a:pt x="16" y="5"/>
                    </a:cubicBezTo>
                    <a:cubicBezTo>
                      <a:pt x="14" y="1"/>
                      <a:pt x="9" y="0"/>
                      <a:pt x="5" y="2"/>
                    </a:cubicBezTo>
                    <a:cubicBezTo>
                      <a:pt x="3" y="3"/>
                      <a:pt x="1" y="5"/>
                      <a:pt x="1" y="7"/>
                    </a:cubicBezTo>
                    <a:cubicBezTo>
                      <a:pt x="0" y="9"/>
                      <a:pt x="0" y="12"/>
                      <a:pt x="1" y="14"/>
                    </a:cubicBezTo>
                    <a:cubicBezTo>
                      <a:pt x="3" y="16"/>
                      <a:pt x="6" y="18"/>
                      <a:pt x="9" y="18"/>
                    </a:cubicBezTo>
                    <a:close/>
                    <a:moveTo>
                      <a:pt x="3" y="8"/>
                    </a:moveTo>
                    <a:cubicBezTo>
                      <a:pt x="4" y="7"/>
                      <a:pt x="5" y="5"/>
                      <a:pt x="6" y="5"/>
                    </a:cubicBezTo>
                    <a:cubicBezTo>
                      <a:pt x="7" y="4"/>
                      <a:pt x="8" y="4"/>
                      <a:pt x="9" y="4"/>
                    </a:cubicBezTo>
                    <a:cubicBezTo>
                      <a:pt x="11" y="4"/>
                      <a:pt x="13" y="5"/>
                      <a:pt x="14" y="7"/>
                    </a:cubicBezTo>
                    <a:cubicBezTo>
                      <a:pt x="15" y="9"/>
                      <a:pt x="14" y="13"/>
                      <a:pt x="12" y="14"/>
                    </a:cubicBezTo>
                    <a:cubicBezTo>
                      <a:pt x="9" y="16"/>
                      <a:pt x="5" y="15"/>
                      <a:pt x="4" y="12"/>
                    </a:cubicBezTo>
                    <a:cubicBezTo>
                      <a:pt x="3" y="11"/>
                      <a:pt x="3" y="9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22"/>
              <p:cNvSpPr>
                <a:spLocks noEditPoints="1"/>
              </p:cNvSpPr>
              <p:nvPr/>
            </p:nvSpPr>
            <p:spPr bwMode="auto">
              <a:xfrm>
                <a:off x="8051800" y="3355389"/>
                <a:ext cx="546100" cy="546100"/>
              </a:xfrm>
              <a:custGeom>
                <a:avLst/>
                <a:gdLst>
                  <a:gd name="T0" fmla="*/ 22 w 145"/>
                  <a:gd name="T1" fmla="*/ 47 h 143"/>
                  <a:gd name="T2" fmla="*/ 100 w 145"/>
                  <a:gd name="T3" fmla="*/ 143 h 143"/>
                  <a:gd name="T4" fmla="*/ 143 w 145"/>
                  <a:gd name="T5" fmla="*/ 71 h 143"/>
                  <a:gd name="T6" fmla="*/ 104 w 145"/>
                  <a:gd name="T7" fmla="*/ 27 h 143"/>
                  <a:gd name="T8" fmla="*/ 100 w 145"/>
                  <a:gd name="T9" fmla="*/ 61 h 143"/>
                  <a:gd name="T10" fmla="*/ 42 w 145"/>
                  <a:gd name="T11" fmla="*/ 61 h 143"/>
                  <a:gd name="T12" fmla="*/ 91 w 145"/>
                  <a:gd name="T13" fmla="*/ 75 h 143"/>
                  <a:gd name="T14" fmla="*/ 92 w 145"/>
                  <a:gd name="T15" fmla="*/ 79 h 143"/>
                  <a:gd name="T16" fmla="*/ 94 w 145"/>
                  <a:gd name="T17" fmla="*/ 120 h 143"/>
                  <a:gd name="T18" fmla="*/ 93 w 145"/>
                  <a:gd name="T19" fmla="*/ 128 h 143"/>
                  <a:gd name="T20" fmla="*/ 19 w 145"/>
                  <a:gd name="T21" fmla="*/ 91 h 143"/>
                  <a:gd name="T22" fmla="*/ 17 w 145"/>
                  <a:gd name="T23" fmla="*/ 76 h 143"/>
                  <a:gd name="T24" fmla="*/ 20 w 145"/>
                  <a:gd name="T25" fmla="*/ 80 h 143"/>
                  <a:gd name="T26" fmla="*/ 20 w 145"/>
                  <a:gd name="T27" fmla="*/ 99 h 143"/>
                  <a:gd name="T28" fmla="*/ 19 w 145"/>
                  <a:gd name="T29" fmla="*/ 102 h 143"/>
                  <a:gd name="T30" fmla="*/ 17 w 145"/>
                  <a:gd name="T31" fmla="*/ 104 h 143"/>
                  <a:gd name="T32" fmla="*/ 19 w 145"/>
                  <a:gd name="T33" fmla="*/ 119 h 143"/>
                  <a:gd name="T34" fmla="*/ 20 w 145"/>
                  <a:gd name="T35" fmla="*/ 123 h 143"/>
                  <a:gd name="T36" fmla="*/ 19 w 145"/>
                  <a:gd name="T37" fmla="*/ 129 h 143"/>
                  <a:gd name="T38" fmla="*/ 72 w 145"/>
                  <a:gd name="T39" fmla="*/ 77 h 143"/>
                  <a:gd name="T40" fmla="*/ 77 w 145"/>
                  <a:gd name="T41" fmla="*/ 77 h 143"/>
                  <a:gd name="T42" fmla="*/ 73 w 145"/>
                  <a:gd name="T43" fmla="*/ 127 h 143"/>
                  <a:gd name="T44" fmla="*/ 65 w 145"/>
                  <a:gd name="T45" fmla="*/ 129 h 143"/>
                  <a:gd name="T46" fmla="*/ 67 w 145"/>
                  <a:gd name="T47" fmla="*/ 77 h 143"/>
                  <a:gd name="T48" fmla="*/ 69 w 145"/>
                  <a:gd name="T49" fmla="*/ 76 h 143"/>
                  <a:gd name="T50" fmla="*/ 54 w 145"/>
                  <a:gd name="T51" fmla="*/ 127 h 143"/>
                  <a:gd name="T52" fmla="*/ 53 w 145"/>
                  <a:gd name="T53" fmla="*/ 77 h 143"/>
                  <a:gd name="T54" fmla="*/ 58 w 145"/>
                  <a:gd name="T55" fmla="*/ 77 h 143"/>
                  <a:gd name="T56" fmla="*/ 46 w 145"/>
                  <a:gd name="T57" fmla="*/ 126 h 143"/>
                  <a:gd name="T58" fmla="*/ 42 w 145"/>
                  <a:gd name="T59" fmla="*/ 76 h 143"/>
                  <a:gd name="T60" fmla="*/ 43 w 145"/>
                  <a:gd name="T61" fmla="*/ 127 h 143"/>
                  <a:gd name="T62" fmla="*/ 41 w 145"/>
                  <a:gd name="T63" fmla="*/ 126 h 143"/>
                  <a:gd name="T64" fmla="*/ 84 w 145"/>
                  <a:gd name="T65" fmla="*/ 126 h 143"/>
                  <a:gd name="T66" fmla="*/ 80 w 145"/>
                  <a:gd name="T67" fmla="*/ 76 h 143"/>
                  <a:gd name="T68" fmla="*/ 82 w 145"/>
                  <a:gd name="T69" fmla="*/ 77 h 143"/>
                  <a:gd name="T70" fmla="*/ 64 w 145"/>
                  <a:gd name="T71" fmla="*/ 56 h 143"/>
                  <a:gd name="T72" fmla="*/ 59 w 145"/>
                  <a:gd name="T73" fmla="*/ 61 h 143"/>
                  <a:gd name="T74" fmla="*/ 34 w 145"/>
                  <a:gd name="T75" fmla="*/ 75 h 143"/>
                  <a:gd name="T76" fmla="*/ 27 w 145"/>
                  <a:gd name="T77" fmla="*/ 129 h 143"/>
                  <a:gd name="T78" fmla="*/ 29 w 145"/>
                  <a:gd name="T79" fmla="*/ 77 h 143"/>
                  <a:gd name="T80" fmla="*/ 31 w 145"/>
                  <a:gd name="T81" fmla="*/ 76 h 143"/>
                  <a:gd name="T82" fmla="*/ 12 w 145"/>
                  <a:gd name="T83" fmla="*/ 59 h 143"/>
                  <a:gd name="T84" fmla="*/ 110 w 145"/>
                  <a:gd name="T85" fmla="*/ 112 h 143"/>
                  <a:gd name="T86" fmla="*/ 92 w 145"/>
                  <a:gd name="T87" fmla="*/ 117 h 143"/>
                  <a:gd name="T88" fmla="*/ 89 w 145"/>
                  <a:gd name="T89" fmla="*/ 85 h 143"/>
                  <a:gd name="T90" fmla="*/ 110 w 145"/>
                  <a:gd name="T91" fmla="*/ 82 h 143"/>
                  <a:gd name="T92" fmla="*/ 117 w 145"/>
                  <a:gd name="T93" fmla="*/ 87 h 143"/>
                  <a:gd name="T94" fmla="*/ 97 w 145"/>
                  <a:gd name="T95" fmla="*/ 108 h 143"/>
                  <a:gd name="T96" fmla="*/ 103 w 145"/>
                  <a:gd name="T97" fmla="*/ 97 h 143"/>
                  <a:gd name="T98" fmla="*/ 112 w 145"/>
                  <a:gd name="T99" fmla="*/ 78 h 143"/>
                  <a:gd name="T100" fmla="*/ 123 w 145"/>
                  <a:gd name="T101" fmla="*/ 59 h 143"/>
                  <a:gd name="T102" fmla="*/ 105 w 145"/>
                  <a:gd name="T103" fmla="*/ 24 h 143"/>
                  <a:gd name="T104" fmla="*/ 94 w 145"/>
                  <a:gd name="T105" fmla="*/ 23 h 143"/>
                  <a:gd name="T106" fmla="*/ 38 w 145"/>
                  <a:gd name="T107" fmla="*/ 54 h 143"/>
                  <a:gd name="T108" fmla="*/ 103 w 145"/>
                  <a:gd name="T109" fmla="*/ 12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45" h="143">
                    <a:moveTo>
                      <a:pt x="144" y="65"/>
                    </a:moveTo>
                    <a:cubicBezTo>
                      <a:pt x="109" y="3"/>
                      <a:pt x="109" y="3"/>
                      <a:pt x="109" y="3"/>
                    </a:cubicBezTo>
                    <a:cubicBezTo>
                      <a:pt x="107" y="1"/>
                      <a:pt x="104" y="0"/>
                      <a:pt x="102" y="1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22" y="47"/>
                      <a:pt x="22" y="47"/>
                      <a:pt x="22" y="47"/>
                    </a:cubicBezTo>
                    <a:cubicBezTo>
                      <a:pt x="21" y="47"/>
                      <a:pt x="12" y="47"/>
                      <a:pt x="5" y="52"/>
                    </a:cubicBezTo>
                    <a:cubicBezTo>
                      <a:pt x="2" y="56"/>
                      <a:pt x="0" y="60"/>
                      <a:pt x="0" y="65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0" y="141"/>
                      <a:pt x="2" y="143"/>
                      <a:pt x="5" y="143"/>
                    </a:cubicBezTo>
                    <a:cubicBezTo>
                      <a:pt x="100" y="143"/>
                      <a:pt x="100" y="143"/>
                      <a:pt x="100" y="143"/>
                    </a:cubicBezTo>
                    <a:cubicBezTo>
                      <a:pt x="104" y="143"/>
                      <a:pt x="107" y="141"/>
                      <a:pt x="110" y="138"/>
                    </a:cubicBezTo>
                    <a:cubicBezTo>
                      <a:pt x="120" y="136"/>
                      <a:pt x="127" y="128"/>
                      <a:pt x="127" y="118"/>
                    </a:cubicBezTo>
                    <a:cubicBezTo>
                      <a:pt x="127" y="117"/>
                      <a:pt x="127" y="117"/>
                      <a:pt x="127" y="117"/>
                    </a:cubicBezTo>
                    <a:cubicBezTo>
                      <a:pt x="127" y="80"/>
                      <a:pt x="127" y="80"/>
                      <a:pt x="127" y="80"/>
                    </a:cubicBezTo>
                    <a:cubicBezTo>
                      <a:pt x="143" y="71"/>
                      <a:pt x="143" y="71"/>
                      <a:pt x="143" y="71"/>
                    </a:cubicBezTo>
                    <a:cubicBezTo>
                      <a:pt x="144" y="70"/>
                      <a:pt x="145" y="69"/>
                      <a:pt x="145" y="68"/>
                    </a:cubicBezTo>
                    <a:cubicBezTo>
                      <a:pt x="145" y="67"/>
                      <a:pt x="145" y="66"/>
                      <a:pt x="144" y="65"/>
                    </a:cubicBezTo>
                    <a:close/>
                    <a:moveTo>
                      <a:pt x="41" y="55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6" y="28"/>
                      <a:pt x="101" y="29"/>
                      <a:pt x="104" y="27"/>
                    </a:cubicBezTo>
                    <a:cubicBezTo>
                      <a:pt x="121" y="56"/>
                      <a:pt x="121" y="56"/>
                      <a:pt x="121" y="56"/>
                    </a:cubicBezTo>
                    <a:cubicBezTo>
                      <a:pt x="118" y="59"/>
                      <a:pt x="117" y="63"/>
                      <a:pt x="118" y="67"/>
                    </a:cubicBezTo>
                    <a:cubicBezTo>
                      <a:pt x="112" y="71"/>
                      <a:pt x="112" y="71"/>
                      <a:pt x="112" y="71"/>
                    </a:cubicBezTo>
                    <a:cubicBezTo>
                      <a:pt x="112" y="71"/>
                      <a:pt x="112" y="72"/>
                      <a:pt x="112" y="72"/>
                    </a:cubicBezTo>
                    <a:cubicBezTo>
                      <a:pt x="112" y="66"/>
                      <a:pt x="107" y="61"/>
                      <a:pt x="100" y="61"/>
                    </a:cubicBezTo>
                    <a:cubicBezTo>
                      <a:pt x="88" y="61"/>
                      <a:pt x="88" y="61"/>
                      <a:pt x="88" y="61"/>
                    </a:cubicBezTo>
                    <a:cubicBezTo>
                      <a:pt x="88" y="59"/>
                      <a:pt x="87" y="58"/>
                      <a:pt x="87" y="57"/>
                    </a:cubicBezTo>
                    <a:cubicBezTo>
                      <a:pt x="81" y="47"/>
                      <a:pt x="68" y="44"/>
                      <a:pt x="58" y="50"/>
                    </a:cubicBezTo>
                    <a:cubicBezTo>
                      <a:pt x="54" y="52"/>
                      <a:pt x="51" y="56"/>
                      <a:pt x="49" y="61"/>
                    </a:cubicBezTo>
                    <a:cubicBezTo>
                      <a:pt x="42" y="61"/>
                      <a:pt x="42" y="61"/>
                      <a:pt x="42" y="61"/>
                    </a:cubicBezTo>
                    <a:cubicBezTo>
                      <a:pt x="42" y="59"/>
                      <a:pt x="42" y="57"/>
                      <a:pt x="41" y="55"/>
                    </a:cubicBezTo>
                    <a:close/>
                    <a:moveTo>
                      <a:pt x="92" y="77"/>
                    </a:moveTo>
                    <a:cubicBezTo>
                      <a:pt x="91" y="77"/>
                      <a:pt x="91" y="77"/>
                      <a:pt x="91" y="77"/>
                    </a:cubicBezTo>
                    <a:cubicBezTo>
                      <a:pt x="90" y="77"/>
                      <a:pt x="90" y="77"/>
                      <a:pt x="90" y="76"/>
                    </a:cubicBezTo>
                    <a:cubicBezTo>
                      <a:pt x="90" y="75"/>
                      <a:pt x="90" y="75"/>
                      <a:pt x="91" y="75"/>
                    </a:cubicBezTo>
                    <a:cubicBezTo>
                      <a:pt x="92" y="75"/>
                      <a:pt x="92" y="75"/>
                      <a:pt x="92" y="75"/>
                    </a:cubicBezTo>
                    <a:cubicBezTo>
                      <a:pt x="94" y="75"/>
                      <a:pt x="95" y="76"/>
                      <a:pt x="95" y="78"/>
                    </a:cubicBezTo>
                    <a:cubicBezTo>
                      <a:pt x="95" y="79"/>
                      <a:pt x="95" y="79"/>
                      <a:pt x="95" y="79"/>
                    </a:cubicBezTo>
                    <a:cubicBezTo>
                      <a:pt x="95" y="80"/>
                      <a:pt x="95" y="80"/>
                      <a:pt x="94" y="80"/>
                    </a:cubicBezTo>
                    <a:cubicBezTo>
                      <a:pt x="93" y="80"/>
                      <a:pt x="92" y="80"/>
                      <a:pt x="92" y="79"/>
                    </a:cubicBezTo>
                    <a:cubicBezTo>
                      <a:pt x="92" y="78"/>
                      <a:pt x="92" y="78"/>
                      <a:pt x="92" y="78"/>
                    </a:cubicBezTo>
                    <a:cubicBezTo>
                      <a:pt x="92" y="78"/>
                      <a:pt x="92" y="77"/>
                      <a:pt x="92" y="77"/>
                    </a:cubicBezTo>
                    <a:close/>
                    <a:moveTo>
                      <a:pt x="92" y="126"/>
                    </a:moveTo>
                    <a:cubicBezTo>
                      <a:pt x="92" y="122"/>
                      <a:pt x="92" y="122"/>
                      <a:pt x="92" y="122"/>
                    </a:cubicBezTo>
                    <a:cubicBezTo>
                      <a:pt x="92" y="121"/>
                      <a:pt x="93" y="120"/>
                      <a:pt x="94" y="120"/>
                    </a:cubicBezTo>
                    <a:cubicBezTo>
                      <a:pt x="95" y="120"/>
                      <a:pt x="95" y="121"/>
                      <a:pt x="95" y="122"/>
                    </a:cubicBezTo>
                    <a:cubicBezTo>
                      <a:pt x="95" y="125"/>
                      <a:pt x="95" y="125"/>
                      <a:pt x="95" y="125"/>
                    </a:cubicBezTo>
                    <a:cubicBezTo>
                      <a:pt x="95" y="126"/>
                      <a:pt x="95" y="127"/>
                      <a:pt x="95" y="127"/>
                    </a:cubicBezTo>
                    <a:cubicBezTo>
                      <a:pt x="94" y="128"/>
                      <a:pt x="94" y="128"/>
                      <a:pt x="93" y="128"/>
                    </a:cubicBezTo>
                    <a:cubicBezTo>
                      <a:pt x="93" y="128"/>
                      <a:pt x="93" y="128"/>
                      <a:pt x="93" y="128"/>
                    </a:cubicBezTo>
                    <a:cubicBezTo>
                      <a:pt x="92" y="127"/>
                      <a:pt x="92" y="126"/>
                      <a:pt x="92" y="126"/>
                    </a:cubicBezTo>
                    <a:close/>
                    <a:moveTo>
                      <a:pt x="19" y="83"/>
                    </a:moveTo>
                    <a:cubicBezTo>
                      <a:pt x="19" y="83"/>
                      <a:pt x="20" y="84"/>
                      <a:pt x="20" y="85"/>
                    </a:cubicBezTo>
                    <a:cubicBezTo>
                      <a:pt x="20" y="89"/>
                      <a:pt x="20" y="89"/>
                      <a:pt x="20" y="89"/>
                    </a:cubicBezTo>
                    <a:cubicBezTo>
                      <a:pt x="20" y="90"/>
                      <a:pt x="19" y="91"/>
                      <a:pt x="19" y="91"/>
                    </a:cubicBezTo>
                    <a:cubicBezTo>
                      <a:pt x="18" y="91"/>
                      <a:pt x="17" y="90"/>
                      <a:pt x="17" y="89"/>
                    </a:cubicBezTo>
                    <a:cubicBezTo>
                      <a:pt x="17" y="85"/>
                      <a:pt x="17" y="85"/>
                      <a:pt x="17" y="85"/>
                    </a:cubicBezTo>
                    <a:cubicBezTo>
                      <a:pt x="17" y="84"/>
                      <a:pt x="18" y="83"/>
                      <a:pt x="19" y="83"/>
                    </a:cubicBezTo>
                    <a:close/>
                    <a:moveTo>
                      <a:pt x="17" y="80"/>
                    </a:moveTo>
                    <a:cubicBezTo>
                      <a:pt x="17" y="76"/>
                      <a:pt x="17" y="76"/>
                      <a:pt x="17" y="76"/>
                    </a:cubicBezTo>
                    <a:cubicBezTo>
                      <a:pt x="17" y="75"/>
                      <a:pt x="18" y="75"/>
                      <a:pt x="19" y="75"/>
                    </a:cubicBezTo>
                    <a:cubicBezTo>
                      <a:pt x="20" y="75"/>
                      <a:pt x="20" y="75"/>
                      <a:pt x="20" y="75"/>
                    </a:cubicBezTo>
                    <a:cubicBezTo>
                      <a:pt x="20" y="75"/>
                      <a:pt x="21" y="75"/>
                      <a:pt x="21" y="76"/>
                    </a:cubicBezTo>
                    <a:cubicBezTo>
                      <a:pt x="21" y="77"/>
                      <a:pt x="21" y="77"/>
                      <a:pt x="20" y="77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20" y="81"/>
                      <a:pt x="19" y="81"/>
                      <a:pt x="19" y="81"/>
                    </a:cubicBezTo>
                    <a:cubicBezTo>
                      <a:pt x="18" y="81"/>
                      <a:pt x="17" y="81"/>
                      <a:pt x="17" y="80"/>
                    </a:cubicBezTo>
                    <a:close/>
                    <a:moveTo>
                      <a:pt x="19" y="93"/>
                    </a:moveTo>
                    <a:cubicBezTo>
                      <a:pt x="19" y="93"/>
                      <a:pt x="20" y="93"/>
                      <a:pt x="20" y="94"/>
                    </a:cubicBezTo>
                    <a:cubicBezTo>
                      <a:pt x="20" y="99"/>
                      <a:pt x="20" y="99"/>
                      <a:pt x="20" y="99"/>
                    </a:cubicBezTo>
                    <a:cubicBezTo>
                      <a:pt x="20" y="100"/>
                      <a:pt x="19" y="100"/>
                      <a:pt x="19" y="100"/>
                    </a:cubicBezTo>
                    <a:cubicBezTo>
                      <a:pt x="18" y="100"/>
                      <a:pt x="17" y="100"/>
                      <a:pt x="17" y="99"/>
                    </a:cubicBezTo>
                    <a:cubicBezTo>
                      <a:pt x="17" y="94"/>
                      <a:pt x="17" y="94"/>
                      <a:pt x="17" y="94"/>
                    </a:cubicBezTo>
                    <a:cubicBezTo>
                      <a:pt x="17" y="93"/>
                      <a:pt x="18" y="93"/>
                      <a:pt x="19" y="93"/>
                    </a:cubicBezTo>
                    <a:close/>
                    <a:moveTo>
                      <a:pt x="19" y="102"/>
                    </a:moveTo>
                    <a:cubicBezTo>
                      <a:pt x="19" y="102"/>
                      <a:pt x="20" y="103"/>
                      <a:pt x="20" y="104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20" y="109"/>
                      <a:pt x="19" y="110"/>
                      <a:pt x="19" y="110"/>
                    </a:cubicBezTo>
                    <a:cubicBezTo>
                      <a:pt x="18" y="110"/>
                      <a:pt x="17" y="109"/>
                      <a:pt x="17" y="108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103"/>
                      <a:pt x="18" y="102"/>
                      <a:pt x="19" y="102"/>
                    </a:cubicBezTo>
                    <a:close/>
                    <a:moveTo>
                      <a:pt x="19" y="112"/>
                    </a:moveTo>
                    <a:cubicBezTo>
                      <a:pt x="19" y="112"/>
                      <a:pt x="20" y="112"/>
                      <a:pt x="20" y="113"/>
                    </a:cubicBezTo>
                    <a:cubicBezTo>
                      <a:pt x="20" y="118"/>
                      <a:pt x="20" y="118"/>
                      <a:pt x="20" y="118"/>
                    </a:cubicBezTo>
                    <a:cubicBezTo>
                      <a:pt x="20" y="119"/>
                      <a:pt x="19" y="119"/>
                      <a:pt x="19" y="119"/>
                    </a:cubicBezTo>
                    <a:cubicBezTo>
                      <a:pt x="18" y="119"/>
                      <a:pt x="17" y="119"/>
                      <a:pt x="17" y="118"/>
                    </a:cubicBezTo>
                    <a:cubicBezTo>
                      <a:pt x="17" y="113"/>
                      <a:pt x="17" y="113"/>
                      <a:pt x="17" y="113"/>
                    </a:cubicBezTo>
                    <a:cubicBezTo>
                      <a:pt x="17" y="112"/>
                      <a:pt x="18" y="112"/>
                      <a:pt x="19" y="112"/>
                    </a:cubicBezTo>
                    <a:close/>
                    <a:moveTo>
                      <a:pt x="19" y="121"/>
                    </a:moveTo>
                    <a:cubicBezTo>
                      <a:pt x="19" y="121"/>
                      <a:pt x="20" y="122"/>
                      <a:pt x="20" y="123"/>
                    </a:cubicBezTo>
                    <a:cubicBezTo>
                      <a:pt x="20" y="126"/>
                      <a:pt x="20" y="126"/>
                      <a:pt x="20" y="126"/>
                    </a:cubicBezTo>
                    <a:cubicBezTo>
                      <a:pt x="22" y="126"/>
                      <a:pt x="22" y="126"/>
                      <a:pt x="22" y="126"/>
                    </a:cubicBezTo>
                    <a:cubicBezTo>
                      <a:pt x="23" y="126"/>
                      <a:pt x="24" y="127"/>
                      <a:pt x="24" y="127"/>
                    </a:cubicBezTo>
                    <a:cubicBezTo>
                      <a:pt x="24" y="128"/>
                      <a:pt x="23" y="129"/>
                      <a:pt x="22" y="129"/>
                    </a:cubicBezTo>
                    <a:cubicBezTo>
                      <a:pt x="19" y="129"/>
                      <a:pt x="19" y="129"/>
                      <a:pt x="19" y="129"/>
                    </a:cubicBezTo>
                    <a:cubicBezTo>
                      <a:pt x="18" y="129"/>
                      <a:pt x="17" y="128"/>
                      <a:pt x="17" y="127"/>
                    </a:cubicBezTo>
                    <a:cubicBezTo>
                      <a:pt x="17" y="123"/>
                      <a:pt x="17" y="123"/>
                      <a:pt x="17" y="123"/>
                    </a:cubicBezTo>
                    <a:cubicBezTo>
                      <a:pt x="17" y="122"/>
                      <a:pt x="18" y="121"/>
                      <a:pt x="19" y="121"/>
                    </a:cubicBezTo>
                    <a:close/>
                    <a:moveTo>
                      <a:pt x="77" y="77"/>
                    </a:moveTo>
                    <a:cubicBezTo>
                      <a:pt x="72" y="77"/>
                      <a:pt x="72" y="77"/>
                      <a:pt x="72" y="77"/>
                    </a:cubicBezTo>
                    <a:cubicBezTo>
                      <a:pt x="71" y="77"/>
                      <a:pt x="71" y="77"/>
                      <a:pt x="71" y="76"/>
                    </a:cubicBezTo>
                    <a:cubicBezTo>
                      <a:pt x="71" y="75"/>
                      <a:pt x="71" y="75"/>
                      <a:pt x="72" y="75"/>
                    </a:cubicBezTo>
                    <a:cubicBezTo>
                      <a:pt x="77" y="75"/>
                      <a:pt x="77" y="75"/>
                      <a:pt x="77" y="75"/>
                    </a:cubicBezTo>
                    <a:cubicBezTo>
                      <a:pt x="78" y="75"/>
                      <a:pt x="78" y="75"/>
                      <a:pt x="78" y="76"/>
                    </a:cubicBezTo>
                    <a:cubicBezTo>
                      <a:pt x="78" y="77"/>
                      <a:pt x="78" y="77"/>
                      <a:pt x="77" y="77"/>
                    </a:cubicBezTo>
                    <a:close/>
                    <a:moveTo>
                      <a:pt x="79" y="126"/>
                    </a:moveTo>
                    <a:cubicBezTo>
                      <a:pt x="80" y="126"/>
                      <a:pt x="81" y="127"/>
                      <a:pt x="81" y="127"/>
                    </a:cubicBezTo>
                    <a:cubicBezTo>
                      <a:pt x="81" y="128"/>
                      <a:pt x="80" y="129"/>
                      <a:pt x="79" y="129"/>
                    </a:cubicBezTo>
                    <a:cubicBezTo>
                      <a:pt x="75" y="129"/>
                      <a:pt x="75" y="129"/>
                      <a:pt x="75" y="129"/>
                    </a:cubicBezTo>
                    <a:cubicBezTo>
                      <a:pt x="74" y="129"/>
                      <a:pt x="73" y="128"/>
                      <a:pt x="73" y="127"/>
                    </a:cubicBezTo>
                    <a:cubicBezTo>
                      <a:pt x="73" y="127"/>
                      <a:pt x="74" y="126"/>
                      <a:pt x="75" y="126"/>
                    </a:cubicBezTo>
                    <a:lnTo>
                      <a:pt x="79" y="126"/>
                    </a:lnTo>
                    <a:close/>
                    <a:moveTo>
                      <a:pt x="71" y="127"/>
                    </a:moveTo>
                    <a:cubicBezTo>
                      <a:pt x="71" y="128"/>
                      <a:pt x="71" y="129"/>
                      <a:pt x="70" y="129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4" y="129"/>
                      <a:pt x="64" y="128"/>
                      <a:pt x="64" y="127"/>
                    </a:cubicBezTo>
                    <a:cubicBezTo>
                      <a:pt x="64" y="127"/>
                      <a:pt x="64" y="126"/>
                      <a:pt x="65" y="126"/>
                    </a:cubicBezTo>
                    <a:cubicBezTo>
                      <a:pt x="70" y="126"/>
                      <a:pt x="70" y="126"/>
                      <a:pt x="70" y="126"/>
                    </a:cubicBezTo>
                    <a:cubicBezTo>
                      <a:pt x="71" y="126"/>
                      <a:pt x="71" y="127"/>
                      <a:pt x="71" y="127"/>
                    </a:cubicBezTo>
                    <a:close/>
                    <a:moveTo>
                      <a:pt x="67" y="77"/>
                    </a:moveTo>
                    <a:cubicBezTo>
                      <a:pt x="63" y="77"/>
                      <a:pt x="63" y="77"/>
                      <a:pt x="63" y="77"/>
                    </a:cubicBezTo>
                    <a:cubicBezTo>
                      <a:pt x="62" y="77"/>
                      <a:pt x="61" y="77"/>
                      <a:pt x="61" y="76"/>
                    </a:cubicBezTo>
                    <a:cubicBezTo>
                      <a:pt x="61" y="75"/>
                      <a:pt x="62" y="75"/>
                      <a:pt x="63" y="75"/>
                    </a:cubicBezTo>
                    <a:cubicBezTo>
                      <a:pt x="67" y="75"/>
                      <a:pt x="67" y="75"/>
                      <a:pt x="67" y="75"/>
                    </a:cubicBezTo>
                    <a:cubicBezTo>
                      <a:pt x="68" y="75"/>
                      <a:pt x="69" y="75"/>
                      <a:pt x="69" y="76"/>
                    </a:cubicBezTo>
                    <a:cubicBezTo>
                      <a:pt x="69" y="77"/>
                      <a:pt x="68" y="77"/>
                      <a:pt x="67" y="77"/>
                    </a:cubicBezTo>
                    <a:close/>
                    <a:moveTo>
                      <a:pt x="62" y="127"/>
                    </a:moveTo>
                    <a:cubicBezTo>
                      <a:pt x="62" y="128"/>
                      <a:pt x="61" y="129"/>
                      <a:pt x="60" y="129"/>
                    </a:cubicBezTo>
                    <a:cubicBezTo>
                      <a:pt x="56" y="129"/>
                      <a:pt x="56" y="129"/>
                      <a:pt x="56" y="129"/>
                    </a:cubicBezTo>
                    <a:cubicBezTo>
                      <a:pt x="55" y="129"/>
                      <a:pt x="54" y="128"/>
                      <a:pt x="54" y="127"/>
                    </a:cubicBezTo>
                    <a:cubicBezTo>
                      <a:pt x="54" y="127"/>
                      <a:pt x="55" y="126"/>
                      <a:pt x="56" y="126"/>
                    </a:cubicBezTo>
                    <a:cubicBezTo>
                      <a:pt x="60" y="126"/>
                      <a:pt x="60" y="126"/>
                      <a:pt x="60" y="126"/>
                    </a:cubicBezTo>
                    <a:cubicBezTo>
                      <a:pt x="61" y="126"/>
                      <a:pt x="62" y="127"/>
                      <a:pt x="62" y="127"/>
                    </a:cubicBezTo>
                    <a:close/>
                    <a:moveTo>
                      <a:pt x="58" y="77"/>
                    </a:moveTo>
                    <a:cubicBezTo>
                      <a:pt x="53" y="77"/>
                      <a:pt x="53" y="77"/>
                      <a:pt x="53" y="77"/>
                    </a:cubicBezTo>
                    <a:cubicBezTo>
                      <a:pt x="52" y="77"/>
                      <a:pt x="52" y="77"/>
                      <a:pt x="52" y="76"/>
                    </a:cubicBezTo>
                    <a:cubicBezTo>
                      <a:pt x="52" y="75"/>
                      <a:pt x="52" y="75"/>
                      <a:pt x="53" y="75"/>
                    </a:cubicBezTo>
                    <a:cubicBezTo>
                      <a:pt x="58" y="75"/>
                      <a:pt x="58" y="75"/>
                      <a:pt x="58" y="75"/>
                    </a:cubicBezTo>
                    <a:cubicBezTo>
                      <a:pt x="59" y="75"/>
                      <a:pt x="59" y="75"/>
                      <a:pt x="59" y="76"/>
                    </a:cubicBezTo>
                    <a:cubicBezTo>
                      <a:pt x="59" y="77"/>
                      <a:pt x="59" y="77"/>
                      <a:pt x="58" y="77"/>
                    </a:cubicBezTo>
                    <a:close/>
                    <a:moveTo>
                      <a:pt x="52" y="127"/>
                    </a:moveTo>
                    <a:cubicBezTo>
                      <a:pt x="52" y="128"/>
                      <a:pt x="52" y="129"/>
                      <a:pt x="51" y="129"/>
                    </a:cubicBezTo>
                    <a:cubicBezTo>
                      <a:pt x="46" y="129"/>
                      <a:pt x="46" y="129"/>
                      <a:pt x="46" y="129"/>
                    </a:cubicBezTo>
                    <a:cubicBezTo>
                      <a:pt x="45" y="129"/>
                      <a:pt x="45" y="128"/>
                      <a:pt x="45" y="127"/>
                    </a:cubicBezTo>
                    <a:cubicBezTo>
                      <a:pt x="45" y="127"/>
                      <a:pt x="45" y="126"/>
                      <a:pt x="46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2" y="126"/>
                      <a:pt x="52" y="127"/>
                      <a:pt x="52" y="127"/>
                    </a:cubicBezTo>
                    <a:close/>
                    <a:moveTo>
                      <a:pt x="48" y="77"/>
                    </a:moveTo>
                    <a:cubicBezTo>
                      <a:pt x="44" y="77"/>
                      <a:pt x="44" y="77"/>
                      <a:pt x="44" y="77"/>
                    </a:cubicBezTo>
                    <a:cubicBezTo>
                      <a:pt x="43" y="77"/>
                      <a:pt x="42" y="77"/>
                      <a:pt x="42" y="76"/>
                    </a:cubicBezTo>
                    <a:cubicBezTo>
                      <a:pt x="42" y="75"/>
                      <a:pt x="43" y="75"/>
                      <a:pt x="44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9" y="75"/>
                      <a:pt x="50" y="75"/>
                      <a:pt x="50" y="76"/>
                    </a:cubicBezTo>
                    <a:cubicBezTo>
                      <a:pt x="50" y="77"/>
                      <a:pt x="49" y="77"/>
                      <a:pt x="48" y="77"/>
                    </a:cubicBezTo>
                    <a:close/>
                    <a:moveTo>
                      <a:pt x="43" y="127"/>
                    </a:moveTo>
                    <a:cubicBezTo>
                      <a:pt x="43" y="128"/>
                      <a:pt x="42" y="129"/>
                      <a:pt x="41" y="129"/>
                    </a:cubicBezTo>
                    <a:cubicBezTo>
                      <a:pt x="36" y="129"/>
                      <a:pt x="36" y="129"/>
                      <a:pt x="36" y="129"/>
                    </a:cubicBezTo>
                    <a:cubicBezTo>
                      <a:pt x="36" y="129"/>
                      <a:pt x="35" y="128"/>
                      <a:pt x="35" y="127"/>
                    </a:cubicBezTo>
                    <a:cubicBezTo>
                      <a:pt x="35" y="127"/>
                      <a:pt x="36" y="126"/>
                      <a:pt x="36" y="126"/>
                    </a:cubicBezTo>
                    <a:cubicBezTo>
                      <a:pt x="41" y="126"/>
                      <a:pt x="41" y="126"/>
                      <a:pt x="41" y="126"/>
                    </a:cubicBezTo>
                    <a:cubicBezTo>
                      <a:pt x="42" y="126"/>
                      <a:pt x="43" y="127"/>
                      <a:pt x="43" y="127"/>
                    </a:cubicBezTo>
                    <a:close/>
                    <a:moveTo>
                      <a:pt x="89" y="129"/>
                    </a:moveTo>
                    <a:cubicBezTo>
                      <a:pt x="84" y="129"/>
                      <a:pt x="84" y="129"/>
                      <a:pt x="84" y="129"/>
                    </a:cubicBezTo>
                    <a:cubicBezTo>
                      <a:pt x="83" y="129"/>
                      <a:pt x="83" y="128"/>
                      <a:pt x="83" y="127"/>
                    </a:cubicBezTo>
                    <a:cubicBezTo>
                      <a:pt x="83" y="127"/>
                      <a:pt x="83" y="126"/>
                      <a:pt x="84" y="126"/>
                    </a:cubicBezTo>
                    <a:cubicBezTo>
                      <a:pt x="89" y="126"/>
                      <a:pt x="89" y="126"/>
                      <a:pt x="89" y="126"/>
                    </a:cubicBezTo>
                    <a:cubicBezTo>
                      <a:pt x="90" y="126"/>
                      <a:pt x="90" y="127"/>
                      <a:pt x="90" y="127"/>
                    </a:cubicBezTo>
                    <a:cubicBezTo>
                      <a:pt x="90" y="128"/>
                      <a:pt x="90" y="129"/>
                      <a:pt x="89" y="129"/>
                    </a:cubicBezTo>
                    <a:close/>
                    <a:moveTo>
                      <a:pt x="82" y="77"/>
                    </a:moveTo>
                    <a:cubicBezTo>
                      <a:pt x="81" y="77"/>
                      <a:pt x="80" y="77"/>
                      <a:pt x="80" y="76"/>
                    </a:cubicBezTo>
                    <a:cubicBezTo>
                      <a:pt x="80" y="75"/>
                      <a:pt x="81" y="75"/>
                      <a:pt x="82" y="75"/>
                    </a:cubicBezTo>
                    <a:cubicBezTo>
                      <a:pt x="86" y="75"/>
                      <a:pt x="86" y="75"/>
                      <a:pt x="86" y="75"/>
                    </a:cubicBezTo>
                    <a:cubicBezTo>
                      <a:pt x="87" y="75"/>
                      <a:pt x="88" y="75"/>
                      <a:pt x="88" y="76"/>
                    </a:cubicBezTo>
                    <a:cubicBezTo>
                      <a:pt x="88" y="77"/>
                      <a:pt x="87" y="77"/>
                      <a:pt x="86" y="77"/>
                    </a:cubicBezTo>
                    <a:lnTo>
                      <a:pt x="82" y="77"/>
                    </a:lnTo>
                    <a:close/>
                    <a:moveTo>
                      <a:pt x="59" y="61"/>
                    </a:moveTo>
                    <a:cubicBezTo>
                      <a:pt x="59" y="60"/>
                      <a:pt x="60" y="59"/>
                      <a:pt x="61" y="58"/>
                    </a:cubicBezTo>
                    <a:cubicBezTo>
                      <a:pt x="59" y="55"/>
                      <a:pt x="59" y="55"/>
                      <a:pt x="59" y="55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66" y="54"/>
                      <a:pt x="68" y="54"/>
                      <a:pt x="70" y="54"/>
                    </a:cubicBezTo>
                    <a:cubicBezTo>
                      <a:pt x="71" y="58"/>
                      <a:pt x="71" y="58"/>
                      <a:pt x="71" y="58"/>
                    </a:cubicBezTo>
                    <a:cubicBezTo>
                      <a:pt x="70" y="58"/>
                      <a:pt x="68" y="58"/>
                      <a:pt x="65" y="60"/>
                    </a:cubicBezTo>
                    <a:cubicBezTo>
                      <a:pt x="65" y="60"/>
                      <a:pt x="65" y="60"/>
                      <a:pt x="65" y="61"/>
                    </a:cubicBezTo>
                    <a:lnTo>
                      <a:pt x="59" y="61"/>
                    </a:lnTo>
                    <a:close/>
                    <a:moveTo>
                      <a:pt x="40" y="76"/>
                    </a:moveTo>
                    <a:cubicBezTo>
                      <a:pt x="40" y="77"/>
                      <a:pt x="40" y="77"/>
                      <a:pt x="39" y="77"/>
                    </a:cubicBezTo>
                    <a:cubicBezTo>
                      <a:pt x="34" y="77"/>
                      <a:pt x="34" y="77"/>
                      <a:pt x="34" y="77"/>
                    </a:cubicBezTo>
                    <a:cubicBezTo>
                      <a:pt x="33" y="77"/>
                      <a:pt x="33" y="77"/>
                      <a:pt x="33" y="76"/>
                    </a:cubicBezTo>
                    <a:cubicBezTo>
                      <a:pt x="33" y="75"/>
                      <a:pt x="33" y="75"/>
                      <a:pt x="34" y="75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0" y="75"/>
                      <a:pt x="40" y="75"/>
                      <a:pt x="40" y="76"/>
                    </a:cubicBezTo>
                    <a:close/>
                    <a:moveTo>
                      <a:pt x="33" y="127"/>
                    </a:moveTo>
                    <a:cubicBezTo>
                      <a:pt x="33" y="128"/>
                      <a:pt x="33" y="129"/>
                      <a:pt x="32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26" y="129"/>
                      <a:pt x="26" y="128"/>
                      <a:pt x="26" y="127"/>
                    </a:cubicBezTo>
                    <a:cubicBezTo>
                      <a:pt x="26" y="127"/>
                      <a:pt x="26" y="126"/>
                      <a:pt x="27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3" y="126"/>
                      <a:pt x="33" y="127"/>
                      <a:pt x="33" y="127"/>
                    </a:cubicBezTo>
                    <a:close/>
                    <a:moveTo>
                      <a:pt x="29" y="77"/>
                    </a:moveTo>
                    <a:cubicBezTo>
                      <a:pt x="24" y="77"/>
                      <a:pt x="24" y="77"/>
                      <a:pt x="24" y="77"/>
                    </a:cubicBezTo>
                    <a:cubicBezTo>
                      <a:pt x="24" y="77"/>
                      <a:pt x="23" y="77"/>
                      <a:pt x="23" y="76"/>
                    </a:cubicBezTo>
                    <a:cubicBezTo>
                      <a:pt x="23" y="75"/>
                      <a:pt x="24" y="75"/>
                      <a:pt x="24" y="75"/>
                    </a:cubicBezTo>
                    <a:cubicBezTo>
                      <a:pt x="29" y="75"/>
                      <a:pt x="29" y="75"/>
                      <a:pt x="29" y="75"/>
                    </a:cubicBezTo>
                    <a:cubicBezTo>
                      <a:pt x="30" y="75"/>
                      <a:pt x="31" y="75"/>
                      <a:pt x="31" y="76"/>
                    </a:cubicBezTo>
                    <a:cubicBezTo>
                      <a:pt x="31" y="77"/>
                      <a:pt x="30" y="77"/>
                      <a:pt x="29" y="77"/>
                    </a:cubicBezTo>
                    <a:close/>
                    <a:moveTo>
                      <a:pt x="15" y="57"/>
                    </a:moveTo>
                    <a:cubicBezTo>
                      <a:pt x="17" y="61"/>
                      <a:pt x="17" y="61"/>
                      <a:pt x="17" y="61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11" y="60"/>
                      <a:pt x="12" y="60"/>
                      <a:pt x="12" y="59"/>
                    </a:cubicBezTo>
                    <a:cubicBezTo>
                      <a:pt x="13" y="58"/>
                      <a:pt x="14" y="58"/>
                      <a:pt x="15" y="57"/>
                    </a:cubicBezTo>
                    <a:close/>
                    <a:moveTo>
                      <a:pt x="117" y="118"/>
                    </a:moveTo>
                    <a:cubicBezTo>
                      <a:pt x="117" y="122"/>
                      <a:pt x="115" y="125"/>
                      <a:pt x="112" y="127"/>
                    </a:cubicBezTo>
                    <a:cubicBezTo>
                      <a:pt x="112" y="112"/>
                      <a:pt x="112" y="112"/>
                      <a:pt x="112" y="112"/>
                    </a:cubicBezTo>
                    <a:cubicBezTo>
                      <a:pt x="111" y="112"/>
                      <a:pt x="111" y="112"/>
                      <a:pt x="110" y="112"/>
                    </a:cubicBezTo>
                    <a:cubicBezTo>
                      <a:pt x="95" y="112"/>
                      <a:pt x="95" y="112"/>
                      <a:pt x="95" y="112"/>
                    </a:cubicBezTo>
                    <a:cubicBezTo>
                      <a:pt x="95" y="112"/>
                      <a:pt x="95" y="112"/>
                      <a:pt x="95" y="112"/>
                    </a:cubicBezTo>
                    <a:cubicBezTo>
                      <a:pt x="95" y="117"/>
                      <a:pt x="95" y="117"/>
                      <a:pt x="95" y="117"/>
                    </a:cubicBezTo>
                    <a:cubicBezTo>
                      <a:pt x="95" y="118"/>
                      <a:pt x="95" y="119"/>
                      <a:pt x="94" y="119"/>
                    </a:cubicBezTo>
                    <a:cubicBezTo>
                      <a:pt x="93" y="119"/>
                      <a:pt x="92" y="118"/>
                      <a:pt x="92" y="117"/>
                    </a:cubicBezTo>
                    <a:cubicBezTo>
                      <a:pt x="92" y="112"/>
                      <a:pt x="92" y="112"/>
                      <a:pt x="92" y="112"/>
                    </a:cubicBezTo>
                    <a:cubicBezTo>
                      <a:pt x="92" y="112"/>
                      <a:pt x="92" y="112"/>
                      <a:pt x="92" y="112"/>
                    </a:cubicBezTo>
                    <a:cubicBezTo>
                      <a:pt x="88" y="111"/>
                      <a:pt x="85" y="106"/>
                      <a:pt x="85" y="100"/>
                    </a:cubicBezTo>
                    <a:cubicBezTo>
                      <a:pt x="85" y="94"/>
                      <a:pt x="85" y="94"/>
                      <a:pt x="85" y="94"/>
                    </a:cubicBezTo>
                    <a:cubicBezTo>
                      <a:pt x="85" y="90"/>
                      <a:pt x="86" y="87"/>
                      <a:pt x="89" y="85"/>
                    </a:cubicBezTo>
                    <a:cubicBezTo>
                      <a:pt x="89" y="84"/>
                      <a:pt x="89" y="84"/>
                      <a:pt x="90" y="84"/>
                    </a:cubicBezTo>
                    <a:cubicBezTo>
                      <a:pt x="90" y="84"/>
                      <a:pt x="90" y="84"/>
                      <a:pt x="90" y="84"/>
                    </a:cubicBezTo>
                    <a:cubicBezTo>
                      <a:pt x="89" y="84"/>
                      <a:pt x="89" y="84"/>
                      <a:pt x="89" y="85"/>
                    </a:cubicBezTo>
                    <a:cubicBezTo>
                      <a:pt x="90" y="83"/>
                      <a:pt x="92" y="82"/>
                      <a:pt x="95" y="82"/>
                    </a:cubicBezTo>
                    <a:cubicBezTo>
                      <a:pt x="110" y="82"/>
                      <a:pt x="110" y="82"/>
                      <a:pt x="110" y="82"/>
                    </a:cubicBezTo>
                    <a:cubicBezTo>
                      <a:pt x="112" y="82"/>
                      <a:pt x="112" y="82"/>
                      <a:pt x="112" y="80"/>
                    </a:cubicBezTo>
                    <a:cubicBezTo>
                      <a:pt x="112" y="80"/>
                      <a:pt x="112" y="80"/>
                      <a:pt x="112" y="80"/>
                    </a:cubicBezTo>
                    <a:cubicBezTo>
                      <a:pt x="118" y="80"/>
                      <a:pt x="118" y="80"/>
                      <a:pt x="118" y="80"/>
                    </a:cubicBezTo>
                    <a:cubicBezTo>
                      <a:pt x="117" y="81"/>
                      <a:pt x="117" y="81"/>
                      <a:pt x="117" y="81"/>
                    </a:cubicBezTo>
                    <a:cubicBezTo>
                      <a:pt x="117" y="87"/>
                      <a:pt x="117" y="87"/>
                      <a:pt x="117" y="87"/>
                    </a:cubicBezTo>
                    <a:cubicBezTo>
                      <a:pt x="116" y="87"/>
                      <a:pt x="116" y="87"/>
                      <a:pt x="115" y="87"/>
                    </a:cubicBezTo>
                    <a:cubicBezTo>
                      <a:pt x="97" y="87"/>
                      <a:pt x="97" y="87"/>
                      <a:pt x="97" y="87"/>
                    </a:cubicBezTo>
                    <a:cubicBezTo>
                      <a:pt x="93" y="87"/>
                      <a:pt x="90" y="90"/>
                      <a:pt x="90" y="94"/>
                    </a:cubicBezTo>
                    <a:cubicBezTo>
                      <a:pt x="90" y="100"/>
                      <a:pt x="90" y="100"/>
                      <a:pt x="90" y="100"/>
                    </a:cubicBezTo>
                    <a:cubicBezTo>
                      <a:pt x="90" y="104"/>
                      <a:pt x="93" y="108"/>
                      <a:pt x="97" y="108"/>
                    </a:cubicBezTo>
                    <a:cubicBezTo>
                      <a:pt x="115" y="108"/>
                      <a:pt x="115" y="108"/>
                      <a:pt x="115" y="108"/>
                    </a:cubicBezTo>
                    <a:cubicBezTo>
                      <a:pt x="116" y="108"/>
                      <a:pt x="116" y="107"/>
                      <a:pt x="117" y="107"/>
                    </a:cubicBezTo>
                    <a:cubicBezTo>
                      <a:pt x="117" y="117"/>
                      <a:pt x="117" y="117"/>
                      <a:pt x="117" y="117"/>
                    </a:cubicBezTo>
                    <a:lnTo>
                      <a:pt x="117" y="118"/>
                    </a:lnTo>
                    <a:close/>
                    <a:moveTo>
                      <a:pt x="103" y="97"/>
                    </a:moveTo>
                    <a:cubicBezTo>
                      <a:pt x="103" y="99"/>
                      <a:pt x="102" y="101"/>
                      <a:pt x="100" y="101"/>
                    </a:cubicBezTo>
                    <a:cubicBezTo>
                      <a:pt x="98" y="101"/>
                      <a:pt x="96" y="99"/>
                      <a:pt x="96" y="97"/>
                    </a:cubicBezTo>
                    <a:cubicBezTo>
                      <a:pt x="96" y="95"/>
                      <a:pt x="98" y="94"/>
                      <a:pt x="100" y="94"/>
                    </a:cubicBezTo>
                    <a:cubicBezTo>
                      <a:pt x="102" y="94"/>
                      <a:pt x="103" y="95"/>
                      <a:pt x="103" y="97"/>
                    </a:cubicBezTo>
                    <a:close/>
                    <a:moveTo>
                      <a:pt x="112" y="78"/>
                    </a:moveTo>
                    <a:cubicBezTo>
                      <a:pt x="112" y="74"/>
                      <a:pt x="112" y="74"/>
                      <a:pt x="112" y="74"/>
                    </a:cubicBezTo>
                    <a:cubicBezTo>
                      <a:pt x="121" y="69"/>
                      <a:pt x="121" y="69"/>
                      <a:pt x="121" y="69"/>
                    </a:cubicBezTo>
                    <a:cubicBezTo>
                      <a:pt x="121" y="69"/>
                      <a:pt x="121" y="68"/>
                      <a:pt x="121" y="68"/>
                    </a:cubicBezTo>
                    <a:cubicBezTo>
                      <a:pt x="122" y="67"/>
                      <a:pt x="121" y="67"/>
                      <a:pt x="121" y="67"/>
                    </a:cubicBezTo>
                    <a:cubicBezTo>
                      <a:pt x="120" y="64"/>
                      <a:pt x="121" y="60"/>
                      <a:pt x="123" y="59"/>
                    </a:cubicBezTo>
                    <a:cubicBezTo>
                      <a:pt x="123" y="59"/>
                      <a:pt x="124" y="59"/>
                      <a:pt x="124" y="58"/>
                    </a:cubicBezTo>
                    <a:cubicBezTo>
                      <a:pt x="124" y="58"/>
                      <a:pt x="125" y="58"/>
                      <a:pt x="125" y="58"/>
                    </a:cubicBezTo>
                    <a:cubicBezTo>
                      <a:pt x="125" y="57"/>
                      <a:pt x="125" y="57"/>
                      <a:pt x="125" y="56"/>
                    </a:cubicBezTo>
                    <a:cubicBezTo>
                      <a:pt x="106" y="24"/>
                      <a:pt x="106" y="24"/>
                      <a:pt x="106" y="24"/>
                    </a:cubicBezTo>
                    <a:cubicBezTo>
                      <a:pt x="106" y="24"/>
                      <a:pt x="105" y="24"/>
                      <a:pt x="105" y="24"/>
                    </a:cubicBezTo>
                    <a:cubicBezTo>
                      <a:pt x="105" y="24"/>
                      <a:pt x="104" y="24"/>
                      <a:pt x="104" y="24"/>
                    </a:cubicBezTo>
                    <a:cubicBezTo>
                      <a:pt x="104" y="24"/>
                      <a:pt x="103" y="24"/>
                      <a:pt x="103" y="24"/>
                    </a:cubicBezTo>
                    <a:cubicBezTo>
                      <a:pt x="101" y="26"/>
                      <a:pt x="97" y="25"/>
                      <a:pt x="95" y="22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5" y="22"/>
                      <a:pt x="95" y="21"/>
                      <a:pt x="94" y="21"/>
                    </a:cubicBezTo>
                    <a:cubicBezTo>
                      <a:pt x="94" y="21"/>
                      <a:pt x="94" y="21"/>
                      <a:pt x="93" y="21"/>
                    </a:cubicBezTo>
                    <a:cubicBezTo>
                      <a:pt x="39" y="53"/>
                      <a:pt x="39" y="53"/>
                      <a:pt x="39" y="53"/>
                    </a:cubicBezTo>
                    <a:cubicBezTo>
                      <a:pt x="38" y="53"/>
                      <a:pt x="38" y="54"/>
                      <a:pt x="38" y="54"/>
                    </a:cubicBezTo>
                    <a:cubicBezTo>
                      <a:pt x="38" y="55"/>
                      <a:pt x="38" y="55"/>
                      <a:pt x="38" y="55"/>
                    </a:cubicBezTo>
                    <a:cubicBezTo>
                      <a:pt x="39" y="57"/>
                      <a:pt x="39" y="59"/>
                      <a:pt x="39" y="61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103" y="12"/>
                      <a:pt x="103" y="12"/>
                      <a:pt x="103" y="12"/>
                    </a:cubicBezTo>
                    <a:cubicBezTo>
                      <a:pt x="134" y="65"/>
                      <a:pt x="134" y="65"/>
                      <a:pt x="134" y="65"/>
                    </a:cubicBezTo>
                    <a:lnTo>
                      <a:pt x="112" y="7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5" name="矩形 54"/>
          <p:cNvSpPr/>
          <p:nvPr/>
        </p:nvSpPr>
        <p:spPr>
          <a:xfrm>
            <a:off x="4345216" y="1030669"/>
            <a:ext cx="2972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zh-CN" altLang="en-US" sz="1400" b="1" dirty="0"/>
              <a:t>系统安全</a:t>
            </a:r>
            <a:endParaRPr lang="zh-CN" altLang="en-US" sz="1300" b="1" spc="1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56" name="矩形 55"/>
          <p:cNvSpPr>
            <a:spLocks noChangeArrowheads="1"/>
          </p:cNvSpPr>
          <p:nvPr/>
        </p:nvSpPr>
        <p:spPr bwMode="auto">
          <a:xfrm>
            <a:off x="4353656" y="1372512"/>
            <a:ext cx="4243103" cy="12772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/>
            <a:r>
              <a:rPr lang="zh-CN" altLang="en-US" sz="1100" dirty="0"/>
              <a:t>对用户密码进行</a:t>
            </a:r>
            <a:r>
              <a:rPr lang="en-US" altLang="zh-CN" sz="1100" dirty="0"/>
              <a:t>hash</a:t>
            </a:r>
            <a:r>
              <a:rPr lang="zh-CN" altLang="en-US" sz="1100" dirty="0"/>
              <a:t>加密。</a:t>
            </a:r>
          </a:p>
          <a:p>
            <a:pPr fontAlgn="base"/>
            <a:r>
              <a:rPr lang="zh-CN" altLang="en-US" sz="1100" dirty="0"/>
              <a:t>在</a:t>
            </a:r>
            <a:r>
              <a:rPr lang="en-US" altLang="zh-CN" sz="1100" dirty="0"/>
              <a:t>cookie</a:t>
            </a:r>
            <a:r>
              <a:rPr lang="zh-CN" altLang="en-US" sz="1100" dirty="0"/>
              <a:t>中使用密文来保存用户信息。</a:t>
            </a:r>
          </a:p>
          <a:p>
            <a:pPr fontAlgn="base"/>
            <a:r>
              <a:rPr lang="zh-CN" altLang="en-US" sz="1100" dirty="0"/>
              <a:t>使用阿里云</a:t>
            </a:r>
            <a:r>
              <a:rPr lang="en-US" altLang="zh-CN" sz="1100" dirty="0"/>
              <a:t>ECS</a:t>
            </a:r>
            <a:r>
              <a:rPr lang="zh-CN" altLang="en-US" sz="1100" dirty="0"/>
              <a:t>安全策略防止网络攻击。</a:t>
            </a:r>
          </a:p>
          <a:p>
            <a:pPr fontAlgn="base"/>
            <a:r>
              <a:rPr lang="zh-CN" altLang="en-US" sz="1100" dirty="0"/>
              <a:t>对输入数据进行过滤，确保输入符合我们的预期，以此防止</a:t>
            </a:r>
            <a:r>
              <a:rPr lang="en-US" altLang="zh-CN" sz="1100" dirty="0"/>
              <a:t>XSS</a:t>
            </a:r>
            <a:r>
              <a:rPr lang="zh-CN" altLang="en-US" sz="1100" dirty="0"/>
              <a:t>注入。</a:t>
            </a:r>
          </a:p>
          <a:p>
            <a:pPr fontAlgn="base"/>
            <a:r>
              <a:rPr lang="zh-CN" altLang="en-US" sz="1100" dirty="0"/>
              <a:t>使用</a:t>
            </a:r>
            <a:r>
              <a:rPr lang="en-US" altLang="zh-CN" sz="1100" dirty="0"/>
              <a:t>Hibernate</a:t>
            </a:r>
            <a:r>
              <a:rPr lang="zh-CN" altLang="en-US" sz="1100" dirty="0"/>
              <a:t>持久化框架防止</a:t>
            </a:r>
            <a:r>
              <a:rPr lang="en-US" altLang="zh-CN" sz="1100" dirty="0"/>
              <a:t>SQL</a:t>
            </a:r>
            <a:r>
              <a:rPr lang="zh-CN" altLang="en-US" sz="1100" dirty="0"/>
              <a:t>注入。</a:t>
            </a:r>
          </a:p>
          <a:p>
            <a:pPr fontAlgn="base"/>
            <a:r>
              <a:rPr lang="zh-CN" altLang="en-US" sz="1100" dirty="0"/>
              <a:t>多次登录失败触发验证码机制，防止暴力破解。</a:t>
            </a:r>
          </a:p>
        </p:txBody>
      </p:sp>
      <p:sp>
        <p:nvSpPr>
          <p:cNvPr id="57" name="矩形 56"/>
          <p:cNvSpPr/>
          <p:nvPr/>
        </p:nvSpPr>
        <p:spPr>
          <a:xfrm>
            <a:off x="549348" y="2700629"/>
            <a:ext cx="3172400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zh-CN" altLang="en-US" sz="13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系统权限</a:t>
            </a:r>
          </a:p>
        </p:txBody>
      </p:sp>
      <p:sp>
        <p:nvSpPr>
          <p:cNvPr id="58" name="矩形 57"/>
          <p:cNvSpPr>
            <a:spLocks noChangeArrowheads="1"/>
          </p:cNvSpPr>
          <p:nvPr/>
        </p:nvSpPr>
        <p:spPr bwMode="auto">
          <a:xfrm>
            <a:off x="552680" y="2993017"/>
            <a:ext cx="4482113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100" dirty="0"/>
              <a:t>本系统使用</a:t>
            </a:r>
            <a:r>
              <a:rPr lang="en-US" altLang="zh-CN" sz="1100" dirty="0"/>
              <a:t>Struts</a:t>
            </a:r>
            <a:r>
              <a:rPr lang="zh-CN" altLang="en-US" sz="1100" dirty="0"/>
              <a:t>的拦截器进行权限控制。</a:t>
            </a:r>
          </a:p>
          <a:p>
            <a:r>
              <a:rPr lang="zh-CN" altLang="en-US" sz="1100" b="1" dirty="0"/>
              <a:t>后台：</a:t>
            </a:r>
            <a:endParaRPr lang="zh-CN" altLang="en-US" sz="1100" dirty="0"/>
          </a:p>
          <a:p>
            <a:r>
              <a:rPr lang="en-US" altLang="zh-CN" sz="1100" dirty="0"/>
              <a:t>a. </a:t>
            </a:r>
            <a:r>
              <a:rPr lang="zh-CN" altLang="en-US" sz="1100" dirty="0"/>
              <a:t>没有登录无法使用任何功能。</a:t>
            </a:r>
          </a:p>
          <a:p>
            <a:r>
              <a:rPr lang="zh-CN" altLang="en-US" sz="1100" b="1" dirty="0"/>
              <a:t>前台：</a:t>
            </a:r>
            <a:endParaRPr lang="zh-CN" altLang="en-US" sz="1100" dirty="0"/>
          </a:p>
          <a:p>
            <a:pPr fontAlgn="base"/>
            <a:r>
              <a:rPr lang="zh-CN" altLang="en-US" sz="1100" dirty="0"/>
              <a:t>没有登录只能进行浏览、搜索，无法进行提问、回答、评论、点赞以及个人系统模块中的任何功能。</a:t>
            </a:r>
          </a:p>
          <a:p>
            <a:pPr fontAlgn="base"/>
            <a:r>
              <a:rPr lang="zh-CN" altLang="en-US" sz="1100" dirty="0"/>
              <a:t>被封禁的用户无法进行提问、回答、评论、点赞等功能。</a:t>
            </a:r>
          </a:p>
          <a:p>
            <a:pPr fontAlgn="base"/>
            <a:r>
              <a:rPr lang="zh-CN" altLang="en-US" sz="1100" dirty="0"/>
              <a:t>只有题主才能对回答进行采纳、置顶。</a:t>
            </a: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414E34F4-E5AC-4E44-BE26-DFA5C90F47DB}"/>
              </a:ext>
            </a:extLst>
          </p:cNvPr>
          <p:cNvGrpSpPr/>
          <p:nvPr/>
        </p:nvGrpSpPr>
        <p:grpSpPr>
          <a:xfrm>
            <a:off x="390888" y="326990"/>
            <a:ext cx="3180595" cy="331416"/>
            <a:chOff x="1241488" y="1377555"/>
            <a:chExt cx="3180595" cy="331416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E7099160-7516-494A-BD70-4F52EED3B9C5}"/>
                </a:ext>
              </a:extLst>
            </p:cNvPr>
            <p:cNvSpPr txBox="1"/>
            <p:nvPr/>
          </p:nvSpPr>
          <p:spPr>
            <a:xfrm>
              <a:off x="2621590" y="1401194"/>
              <a:ext cx="18004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系统安全与权限设计</a:t>
              </a: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D1FA272E-2E78-42D5-955A-A0FDA17AAD07}"/>
                </a:ext>
              </a:extLst>
            </p:cNvPr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655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57" grpId="0"/>
      <p:bldP spid="5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9406" y="1734282"/>
            <a:ext cx="5738749" cy="1674937"/>
            <a:chOff x="-9406" y="1544053"/>
            <a:chExt cx="5738749" cy="2055394"/>
          </a:xfrm>
        </p:grpSpPr>
        <p:sp>
          <p:nvSpPr>
            <p:cNvPr id="4" name="圆角矩形 3"/>
            <p:cNvSpPr/>
            <p:nvPr/>
          </p:nvSpPr>
          <p:spPr>
            <a:xfrm>
              <a:off x="0" y="1707654"/>
              <a:ext cx="5544616" cy="1728192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圆角矩形 3"/>
            <p:cNvSpPr/>
            <p:nvPr/>
          </p:nvSpPr>
          <p:spPr>
            <a:xfrm>
              <a:off x="-9406" y="1544053"/>
              <a:ext cx="5738749" cy="2055394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rgbClr val="00B0F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21668" y="2248584"/>
            <a:ext cx="1287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59ACB4"/>
                </a:solidFill>
              </a:rPr>
              <a:t>Part 2</a:t>
            </a:r>
            <a:endParaRPr lang="zh-CN" altLang="en-US" sz="3600" dirty="0">
              <a:solidFill>
                <a:srgbClr val="59ACB4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659680" y="2158139"/>
            <a:ext cx="0" cy="827222"/>
          </a:xfrm>
          <a:prstGeom prst="line">
            <a:avLst/>
          </a:prstGeom>
          <a:ln>
            <a:solidFill>
              <a:schemeClr val="bg1">
                <a:alpha val="8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2195736" y="2340918"/>
            <a:ext cx="24288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zh-CN" altLang="en-US" sz="2400" spc="100" dirty="0">
                <a:solidFill>
                  <a:srgbClr val="59ACB4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数据库设计概述</a:t>
            </a:r>
            <a:endParaRPr lang="zh-CN" altLang="en-US" sz="2400" spc="100" dirty="0">
              <a:solidFill>
                <a:srgbClr val="E1740D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529918" y="1743657"/>
            <a:ext cx="1656184" cy="1656184"/>
            <a:chOff x="791580" y="1514307"/>
            <a:chExt cx="1656184" cy="1656184"/>
          </a:xfrm>
          <a:solidFill>
            <a:srgbClr val="C1E3EE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791580" y="1514307"/>
              <a:ext cx="1656184" cy="1656184"/>
              <a:chOff x="1259632" y="1419622"/>
              <a:chExt cx="2016224" cy="2016224"/>
            </a:xfrm>
            <a:grpFill/>
          </p:grpSpPr>
          <p:sp>
            <p:nvSpPr>
              <p:cNvPr id="13" name="椭圆 12"/>
              <p:cNvSpPr/>
              <p:nvPr/>
            </p:nvSpPr>
            <p:spPr>
              <a:xfrm>
                <a:off x="1403648" y="1563638"/>
                <a:ext cx="1728192" cy="17281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259632" y="1419622"/>
                <a:ext cx="2016224" cy="201622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1275978" y="2020136"/>
              <a:ext cx="687388" cy="644525"/>
            </a:xfrm>
            <a:custGeom>
              <a:avLst/>
              <a:gdLst>
                <a:gd name="T0" fmla="*/ 8 w 97"/>
                <a:gd name="T1" fmla="*/ 10 h 91"/>
                <a:gd name="T2" fmla="*/ 28 w 97"/>
                <a:gd name="T3" fmla="*/ 10 h 91"/>
                <a:gd name="T4" fmla="*/ 41 w 97"/>
                <a:gd name="T5" fmla="*/ 45 h 91"/>
                <a:gd name="T6" fmla="*/ 51 w 97"/>
                <a:gd name="T7" fmla="*/ 41 h 91"/>
                <a:gd name="T8" fmla="*/ 59 w 97"/>
                <a:gd name="T9" fmla="*/ 46 h 91"/>
                <a:gd name="T10" fmla="*/ 66 w 97"/>
                <a:gd name="T11" fmla="*/ 27 h 91"/>
                <a:gd name="T12" fmla="*/ 73 w 97"/>
                <a:gd name="T13" fmla="*/ 34 h 91"/>
                <a:gd name="T14" fmla="*/ 83 w 97"/>
                <a:gd name="T15" fmla="*/ 23 h 91"/>
                <a:gd name="T16" fmla="*/ 73 w 97"/>
                <a:gd name="T17" fmla="*/ 40 h 91"/>
                <a:gd name="T18" fmla="*/ 67 w 97"/>
                <a:gd name="T19" fmla="*/ 33 h 91"/>
                <a:gd name="T20" fmla="*/ 61 w 97"/>
                <a:gd name="T21" fmla="*/ 51 h 91"/>
                <a:gd name="T22" fmla="*/ 51 w 97"/>
                <a:gd name="T23" fmla="*/ 45 h 91"/>
                <a:gd name="T24" fmla="*/ 41 w 97"/>
                <a:gd name="T25" fmla="*/ 45 h 91"/>
                <a:gd name="T26" fmla="*/ 74 w 97"/>
                <a:gd name="T27" fmla="*/ 86 h 91"/>
                <a:gd name="T28" fmla="*/ 43 w 97"/>
                <a:gd name="T29" fmla="*/ 91 h 91"/>
                <a:gd name="T30" fmla="*/ 63 w 97"/>
                <a:gd name="T31" fmla="*/ 68 h 91"/>
                <a:gd name="T32" fmla="*/ 97 w 97"/>
                <a:gd name="T33" fmla="*/ 68 h 91"/>
                <a:gd name="T34" fmla="*/ 97 w 97"/>
                <a:gd name="T35" fmla="*/ 6 h 91"/>
                <a:gd name="T36" fmla="*/ 93 w 97"/>
                <a:gd name="T37" fmla="*/ 3 h 91"/>
                <a:gd name="T38" fmla="*/ 34 w 97"/>
                <a:gd name="T39" fmla="*/ 9 h 91"/>
                <a:gd name="T40" fmla="*/ 90 w 97"/>
                <a:gd name="T41" fmla="*/ 61 h 91"/>
                <a:gd name="T42" fmla="*/ 36 w 97"/>
                <a:gd name="T43" fmla="*/ 68 h 91"/>
                <a:gd name="T44" fmla="*/ 54 w 97"/>
                <a:gd name="T45" fmla="*/ 84 h 91"/>
                <a:gd name="T46" fmla="*/ 63 w 97"/>
                <a:gd name="T47" fmla="*/ 68 h 91"/>
                <a:gd name="T48" fmla="*/ 7 w 97"/>
                <a:gd name="T49" fmla="*/ 55 h 91"/>
                <a:gd name="T50" fmla="*/ 14 w 97"/>
                <a:gd name="T51" fmla="*/ 91 h 91"/>
                <a:gd name="T52" fmla="*/ 20 w 97"/>
                <a:gd name="T53" fmla="*/ 60 h 91"/>
                <a:gd name="T54" fmla="*/ 31 w 97"/>
                <a:gd name="T55" fmla="*/ 91 h 91"/>
                <a:gd name="T56" fmla="*/ 28 w 97"/>
                <a:gd name="T57" fmla="*/ 33 h 91"/>
                <a:gd name="T58" fmla="*/ 55 w 97"/>
                <a:gd name="T59" fmla="*/ 24 h 91"/>
                <a:gd name="T60" fmla="*/ 20 w 97"/>
                <a:gd name="T61" fmla="*/ 23 h 91"/>
                <a:gd name="T62" fmla="*/ 19 w 97"/>
                <a:gd name="T63" fmla="*/ 27 h 91"/>
                <a:gd name="T64" fmla="*/ 18 w 97"/>
                <a:gd name="T65" fmla="*/ 47 h 91"/>
                <a:gd name="T66" fmla="*/ 18 w 97"/>
                <a:gd name="T67" fmla="*/ 47 h 91"/>
                <a:gd name="T68" fmla="*/ 18 w 97"/>
                <a:gd name="T69" fmla="*/ 47 h 91"/>
                <a:gd name="T70" fmla="*/ 16 w 97"/>
                <a:gd name="T71" fmla="*/ 27 h 91"/>
                <a:gd name="T72" fmla="*/ 16 w 97"/>
                <a:gd name="T73" fmla="*/ 23 h 91"/>
                <a:gd name="T74" fmla="*/ 0 w 97"/>
                <a:gd name="T75" fmla="*/ 5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" h="91">
                  <a:moveTo>
                    <a:pt x="18" y="0"/>
                  </a:moveTo>
                  <a:cubicBezTo>
                    <a:pt x="12" y="0"/>
                    <a:pt x="8" y="4"/>
                    <a:pt x="8" y="10"/>
                  </a:cubicBezTo>
                  <a:cubicBezTo>
                    <a:pt x="8" y="16"/>
                    <a:pt x="12" y="20"/>
                    <a:pt x="18" y="20"/>
                  </a:cubicBezTo>
                  <a:cubicBezTo>
                    <a:pt x="24" y="20"/>
                    <a:pt x="28" y="16"/>
                    <a:pt x="28" y="10"/>
                  </a:cubicBezTo>
                  <a:cubicBezTo>
                    <a:pt x="28" y="4"/>
                    <a:pt x="24" y="0"/>
                    <a:pt x="18" y="0"/>
                  </a:cubicBezTo>
                  <a:close/>
                  <a:moveTo>
                    <a:pt x="41" y="45"/>
                  </a:moveTo>
                  <a:cubicBezTo>
                    <a:pt x="50" y="42"/>
                    <a:pt x="50" y="42"/>
                    <a:pt x="50" y="42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75" y="38"/>
                    <a:pt x="75" y="38"/>
                    <a:pt x="75" y="38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1" y="45"/>
                    <a:pt x="41" y="45"/>
                    <a:pt x="41" y="45"/>
                  </a:cubicBezTo>
                  <a:close/>
                  <a:moveTo>
                    <a:pt x="43" y="86"/>
                  </a:moveTo>
                  <a:cubicBezTo>
                    <a:pt x="74" y="86"/>
                    <a:pt x="74" y="86"/>
                    <a:pt x="74" y="86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86"/>
                    <a:pt x="43" y="86"/>
                    <a:pt x="43" y="86"/>
                  </a:cubicBezTo>
                  <a:close/>
                  <a:moveTo>
                    <a:pt x="63" y="68"/>
                  </a:moveTo>
                  <a:cubicBezTo>
                    <a:pt x="93" y="68"/>
                    <a:pt x="93" y="68"/>
                    <a:pt x="93" y="68"/>
                  </a:cubicBezTo>
                  <a:cubicBezTo>
                    <a:pt x="97" y="68"/>
                    <a:pt x="97" y="68"/>
                    <a:pt x="97" y="68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63" y="84"/>
                    <a:pt x="63" y="84"/>
                    <a:pt x="63" y="84"/>
                  </a:cubicBezTo>
                  <a:cubicBezTo>
                    <a:pt x="63" y="68"/>
                    <a:pt x="63" y="68"/>
                    <a:pt x="63" y="68"/>
                  </a:cubicBezTo>
                  <a:close/>
                  <a:moveTo>
                    <a:pt x="0" y="50"/>
                  </a:moveTo>
                  <a:cubicBezTo>
                    <a:pt x="7" y="55"/>
                    <a:pt x="7" y="55"/>
                    <a:pt x="7" y="55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2" y="91"/>
                    <a:pt x="22" y="91"/>
                    <a:pt x="22" y="91"/>
                  </a:cubicBezTo>
                  <a:cubicBezTo>
                    <a:pt x="31" y="91"/>
                    <a:pt x="31" y="91"/>
                    <a:pt x="31" y="91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5" y="23"/>
                    <a:pt x="5" y="23"/>
                    <a:pt x="5" y="23"/>
                  </a:cubicBezTo>
                  <a:lnTo>
                    <a:pt x="0" y="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" name="Oval 2"/>
          <p:cNvSpPr>
            <a:spLocks noChangeArrowheads="1"/>
          </p:cNvSpPr>
          <p:nvPr/>
        </p:nvSpPr>
        <p:spPr bwMode="auto">
          <a:xfrm>
            <a:off x="7014316" y="2228053"/>
            <a:ext cx="687390" cy="687390"/>
          </a:xfrm>
          <a:prstGeom prst="ellipse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92533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3" presetClass="exit" presetSubtype="16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7" grpId="2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994919" y="4862672"/>
            <a:ext cx="115416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en-US" altLang="zh-CN" sz="800" spc="6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www.rapidppt.com</a:t>
            </a:r>
            <a:endParaRPr lang="zh-CN" altLang="en-US" sz="1350" dirty="0">
              <a:solidFill>
                <a:prstClr val="black"/>
              </a:solidFill>
            </a:endParaRPr>
          </a:p>
        </p:txBody>
      </p:sp>
      <p:sp>
        <p:nvSpPr>
          <p:cNvPr id="32" name="矩形 31"/>
          <p:cNvSpPr>
            <a:spLocks noChangeArrowheads="1"/>
          </p:cNvSpPr>
          <p:nvPr/>
        </p:nvSpPr>
        <p:spPr bwMode="auto">
          <a:xfrm>
            <a:off x="653214" y="1517265"/>
            <a:ext cx="4639002" cy="570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表名小写字母开头遵循驼峰命名法则，表名要能体现表内容。</a:t>
            </a: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字段名小写字母开头遵循驼峰命名法则，字段名要能体现表内容。</a:t>
            </a:r>
          </a:p>
        </p:txBody>
      </p:sp>
      <p:sp>
        <p:nvSpPr>
          <p:cNvPr id="33" name="矩形 32"/>
          <p:cNvSpPr>
            <a:spLocks noChangeArrowheads="1"/>
          </p:cNvSpPr>
          <p:nvPr/>
        </p:nvSpPr>
        <p:spPr bwMode="auto">
          <a:xfrm>
            <a:off x="653214" y="2200388"/>
            <a:ext cx="4702457" cy="567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 defTabSz="685800">
              <a:lnSpc>
                <a:spcPct val="150000"/>
              </a:lnSpc>
              <a:defRPr/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各表必须要有唯一一个主键字段以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id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命名（多对多关系连接表除外）。</a:t>
            </a:r>
          </a:p>
          <a:p>
            <a:pPr algn="just" defTabSz="685800">
              <a:lnSpc>
                <a:spcPct val="150000"/>
              </a:lnSpc>
              <a:defRPr/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外键删除约束统一使用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RESTRICT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。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4767044" y="1074984"/>
            <a:ext cx="4410086" cy="2940057"/>
            <a:chOff x="4767044" y="1074984"/>
            <a:chExt cx="4410086" cy="2940057"/>
          </a:xfrm>
        </p:grpSpPr>
        <p:graphicFrame>
          <p:nvGraphicFramePr>
            <p:cNvPr id="31" name="图示 30"/>
            <p:cNvGraphicFramePr/>
            <p:nvPr>
              <p:extLst>
                <p:ext uri="{D42A27DB-BD31-4B8C-83A1-F6EECF244321}">
                  <p14:modId xmlns:p14="http://schemas.microsoft.com/office/powerpoint/2010/main" val="2014605537"/>
                </p:ext>
              </p:extLst>
            </p:nvPr>
          </p:nvGraphicFramePr>
          <p:xfrm>
            <a:off x="4767044" y="1074984"/>
            <a:ext cx="4410086" cy="294005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14" name="文本框 13"/>
            <p:cNvSpPr txBox="1"/>
            <p:nvPr/>
          </p:nvSpPr>
          <p:spPr>
            <a:xfrm>
              <a:off x="5680544" y="1694513"/>
              <a:ext cx="266700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zh-CN" altLang="en-US" sz="1600" spc="11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数据库设计约定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9B70182B-3ABA-4BB3-9122-F4D28A6367AC}"/>
              </a:ext>
            </a:extLst>
          </p:cNvPr>
          <p:cNvGrpSpPr/>
          <p:nvPr/>
        </p:nvGrpSpPr>
        <p:grpSpPr>
          <a:xfrm>
            <a:off x="390888" y="326990"/>
            <a:ext cx="2911290" cy="331416"/>
            <a:chOff x="1241488" y="1377555"/>
            <a:chExt cx="2911290" cy="331416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D6CF651-E287-4FD7-8F29-6D93D4A0726F}"/>
                </a:ext>
              </a:extLst>
            </p:cNvPr>
            <p:cNvSpPr txBox="1"/>
            <p:nvPr/>
          </p:nvSpPr>
          <p:spPr>
            <a:xfrm>
              <a:off x="2621590" y="1401194"/>
              <a:ext cx="1531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数据库设计约定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68108CF-5DE2-4CD5-BA5F-8F5646517142}"/>
                </a:ext>
              </a:extLst>
            </p:cNvPr>
            <p:cNvSpPr txBox="1"/>
            <p:nvPr/>
          </p:nvSpPr>
          <p:spPr>
            <a:xfrm>
              <a:off x="1241488" y="1377555"/>
              <a:ext cx="13211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2.</a:t>
              </a:r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数据库设计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69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8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2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" accel="100000" fill="hold">
                                          <p:stCondLst>
                                            <p:cond delay="7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2911290" cy="331416"/>
            <a:chOff x="1241488" y="1377555"/>
            <a:chExt cx="2911290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1531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数据实体图设计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3211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2.</a:t>
              </a:r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数据库设计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10242" name="Picture 2">
            <a:extLst>
              <a:ext uri="{FF2B5EF4-FFF2-40B4-BE49-F238E27FC236}">
                <a16:creationId xmlns:a16="http://schemas.microsoft.com/office/drawing/2014/main" id="{D43895A7-2F75-4C98-88FE-66347AFC5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25" y="741144"/>
            <a:ext cx="6000750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323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3657092" cy="340827"/>
            <a:chOff x="1241488" y="1377555"/>
            <a:chExt cx="3657092" cy="340827"/>
          </a:xfrm>
        </p:grpSpPr>
        <p:sp>
          <p:nvSpPr>
            <p:cNvPr id="12" name="文本框 11"/>
            <p:cNvSpPr txBox="1"/>
            <p:nvPr/>
          </p:nvSpPr>
          <p:spPr>
            <a:xfrm>
              <a:off x="2562684" y="1410605"/>
              <a:ext cx="23358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E-R</a:t>
              </a:r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（实体</a:t>
              </a:r>
              <a:r>
                <a:rPr lang="en-US" altLang="zh-CN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-</a:t>
              </a:r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关系）图设计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3211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2.</a:t>
              </a:r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数据库设计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28522444-0E05-41FA-96BF-E7E7640AFEC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114" y="1123950"/>
            <a:ext cx="5267325" cy="2895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458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 flipV="1">
            <a:off x="827762" y="2266486"/>
            <a:ext cx="2880000" cy="54000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501" y="0"/>
            <a:ext cx="4802460" cy="4676576"/>
          </a:xfrm>
          <a:prstGeom prst="rect">
            <a:avLst/>
          </a:prstGeom>
        </p:spPr>
      </p:pic>
      <p:grpSp>
        <p:nvGrpSpPr>
          <p:cNvPr id="17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19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0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27761" y="2923365"/>
            <a:ext cx="15055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 b="1" spc="-110">
                <a:solidFill>
                  <a:srgbClr val="3050AB"/>
                </a:solidFill>
                <a:latin typeface="NanLiHei_Eurostile" panose="02010600030101010101" pitchFamily="2" charset="-122"/>
                <a:ea typeface="NanLiHei_Eurostile" panose="02010600030101010101" pitchFamily="2" charset="-122"/>
              </a:defRPr>
            </a:lvl1pPr>
          </a:lstStyle>
          <a:p>
            <a:pPr defTabSz="685800"/>
            <a:r>
              <a:rPr lang="en-US" altLang="zh-CN" sz="1200" spc="100" dirty="0">
                <a:solidFill>
                  <a:srgbClr val="59ACB4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2.</a:t>
            </a:r>
            <a:r>
              <a:rPr lang="zh-CN" altLang="en-US" sz="1200" spc="100" dirty="0">
                <a:solidFill>
                  <a:srgbClr val="59ACB4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数据库设计概述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27762" y="2518635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 b="1" spc="-110">
                <a:solidFill>
                  <a:srgbClr val="3050AB"/>
                </a:solidFill>
                <a:latin typeface="NanLiHei_Eurostile" panose="02010600030101010101" pitchFamily="2" charset="-122"/>
                <a:ea typeface="NanLiHei_Eurostile" panose="02010600030101010101" pitchFamily="2" charset="-122"/>
              </a:defRPr>
            </a:lvl1pPr>
          </a:lstStyle>
          <a:p>
            <a:pPr defTabSz="685800"/>
            <a:r>
              <a:rPr lang="en-US" altLang="zh-CN" sz="12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1.</a:t>
            </a:r>
            <a:r>
              <a:rPr lang="zh-CN" altLang="en-US" sz="12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系统设计概述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830167" y="3733755"/>
            <a:ext cx="16722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 b="1" spc="-110">
                <a:solidFill>
                  <a:srgbClr val="3050AB"/>
                </a:solidFill>
                <a:latin typeface="NanLiHei_Eurostile" panose="02010600030101010101" pitchFamily="2" charset="-122"/>
                <a:ea typeface="NanLiHei_Eurostile" panose="02010600030101010101" pitchFamily="2" charset="-122"/>
              </a:defRPr>
            </a:lvl1pPr>
          </a:lstStyle>
          <a:p>
            <a:pPr defTabSz="685800"/>
            <a:r>
              <a:rPr lang="en-US" altLang="zh-CN" sz="1200" spc="100" dirty="0">
                <a:solidFill>
                  <a:srgbClr val="213C51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4.</a:t>
            </a:r>
            <a:r>
              <a:rPr lang="zh-CN" altLang="en-US" sz="1200" spc="100" dirty="0">
                <a:solidFill>
                  <a:srgbClr val="213C51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团队开发时间安排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827762" y="3335698"/>
            <a:ext cx="11721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 b="1" spc="-110">
                <a:solidFill>
                  <a:srgbClr val="3050AB"/>
                </a:solidFill>
                <a:latin typeface="NanLiHei_Eurostile" panose="02010600030101010101" pitchFamily="2" charset="-122"/>
                <a:ea typeface="NanLiHei_Eurostile" panose="02010600030101010101" pitchFamily="2" charset="-122"/>
              </a:defRPr>
            </a:lvl1pPr>
          </a:lstStyle>
          <a:p>
            <a:pPr defTabSz="685800"/>
            <a:r>
              <a:rPr lang="en-US" altLang="zh-CN" sz="1200" spc="100" dirty="0">
                <a:solidFill>
                  <a:srgbClr val="498B9C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3.</a:t>
            </a:r>
            <a:r>
              <a:rPr lang="zh-CN" altLang="en-US" sz="1200" spc="100" dirty="0">
                <a:solidFill>
                  <a:srgbClr val="498B9C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补充图描述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53312" y="1356196"/>
            <a:ext cx="2789665" cy="923330"/>
            <a:chOff x="753312" y="1356196"/>
            <a:chExt cx="2789665" cy="923330"/>
          </a:xfrm>
        </p:grpSpPr>
        <p:sp>
          <p:nvSpPr>
            <p:cNvPr id="26" name="文本框 25"/>
            <p:cNvSpPr txBox="1"/>
            <p:nvPr/>
          </p:nvSpPr>
          <p:spPr>
            <a:xfrm>
              <a:off x="753312" y="1356196"/>
              <a:ext cx="16432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 defTabSz="685800"/>
              <a:r>
                <a:rPr lang="zh-CN" altLang="en-US" sz="5400" spc="-110" dirty="0">
                  <a:solidFill>
                    <a:srgbClr val="231F20"/>
                  </a:solidFill>
                  <a:latin typeface="方正综艺简体" panose="03000509000000000000" pitchFamily="65" charset="-122"/>
                  <a:ea typeface="方正综艺简体" panose="03000509000000000000" pitchFamily="65" charset="-122"/>
                </a:rPr>
                <a:t>目录</a:t>
              </a: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2473338" y="1753170"/>
              <a:ext cx="624144" cy="111007"/>
              <a:chOff x="2489397" y="4097938"/>
              <a:chExt cx="1012061" cy="180000"/>
            </a:xfrm>
          </p:grpSpPr>
          <p:sp>
            <p:nvSpPr>
              <p:cNvPr id="57" name="椭圆 56"/>
              <p:cNvSpPr/>
              <p:nvPr/>
            </p:nvSpPr>
            <p:spPr>
              <a:xfrm>
                <a:off x="3321458" y="4097938"/>
                <a:ext cx="180000" cy="180000"/>
              </a:xfrm>
              <a:prstGeom prst="ellipse">
                <a:avLst/>
              </a:prstGeom>
              <a:solidFill>
                <a:srgbClr val="213C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zh-CN" altLang="en-US" sz="1350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3044105" y="4097938"/>
                <a:ext cx="180000" cy="180000"/>
              </a:xfrm>
              <a:prstGeom prst="ellipse">
                <a:avLst/>
              </a:prstGeom>
              <a:solidFill>
                <a:srgbClr val="498B9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zh-CN" altLang="en-US" sz="1350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2766751" y="4097938"/>
                <a:ext cx="180000" cy="180000"/>
              </a:xfrm>
              <a:prstGeom prst="ellipse">
                <a:avLst/>
              </a:prstGeom>
              <a:solidFill>
                <a:srgbClr val="59AC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zh-CN" altLang="en-US" sz="1350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椭圆 59"/>
              <p:cNvSpPr/>
              <p:nvPr/>
            </p:nvSpPr>
            <p:spPr>
              <a:xfrm>
                <a:off x="2489397" y="4097938"/>
                <a:ext cx="180000" cy="180000"/>
              </a:xfrm>
              <a:prstGeom prst="ellipse">
                <a:avLst/>
              </a:prstGeom>
              <a:solidFill>
                <a:srgbClr val="E17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zh-CN" altLang="en-US" sz="135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1" name="矩形 23"/>
            <p:cNvSpPr>
              <a:spLocks noChangeArrowheads="1"/>
            </p:cNvSpPr>
            <p:nvPr/>
          </p:nvSpPr>
          <p:spPr bwMode="auto">
            <a:xfrm flipH="1">
              <a:off x="2358037" y="1838875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/>
              <a:r>
                <a:rPr lang="en-US" altLang="zh-CN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综艺简体" panose="03000509000000000000" pitchFamily="65" charset="-122"/>
                  <a:ea typeface="方正综艺简体" panose="03000509000000000000" pitchFamily="65" charset="-122"/>
                </a:rPr>
                <a:t>Contents</a:t>
              </a:r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方正综艺简体" panose="03000509000000000000" pitchFamily="65" charset="-122"/>
                <a:ea typeface="方正综艺简体" panose="03000509000000000000" pitchFamily="65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827761" y="4120344"/>
            <a:ext cx="10054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 b="1" spc="-110">
                <a:solidFill>
                  <a:srgbClr val="3050AB"/>
                </a:solidFill>
                <a:latin typeface="NanLiHei_Eurostile" panose="02010600030101010101" pitchFamily="2" charset="-122"/>
                <a:ea typeface="NanLiHei_Eurostile" panose="02010600030101010101" pitchFamily="2" charset="-122"/>
              </a:defRPr>
            </a:lvl1pPr>
          </a:lstStyle>
          <a:p>
            <a:pPr defTabSz="685800"/>
            <a:r>
              <a:rPr lang="en-US" altLang="zh-CN" sz="1200" spc="100" dirty="0">
                <a:solidFill>
                  <a:srgbClr val="533213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5.</a:t>
            </a:r>
            <a:r>
              <a:rPr lang="zh-CN" altLang="en-US" sz="1200" spc="100" dirty="0">
                <a:solidFill>
                  <a:srgbClr val="533213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团队分工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A0C42E8-FAC2-4E8C-92D4-EE3ADAA1A7B0}"/>
              </a:ext>
            </a:extLst>
          </p:cNvPr>
          <p:cNvSpPr txBox="1"/>
          <p:nvPr/>
        </p:nvSpPr>
        <p:spPr>
          <a:xfrm>
            <a:off x="827760" y="4502649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 b="1" spc="-110">
                <a:solidFill>
                  <a:srgbClr val="3050AB"/>
                </a:solidFill>
                <a:latin typeface="NanLiHei_Eurostile" panose="02010600030101010101" pitchFamily="2" charset="-122"/>
                <a:ea typeface="NanLiHei_Eurostile" panose="02010600030101010101" pitchFamily="2" charset="-122"/>
              </a:defRPr>
            </a:lvl1pPr>
          </a:lstStyle>
          <a:p>
            <a:pPr defTabSz="685800"/>
            <a:r>
              <a:rPr lang="en-US" altLang="zh-CN" sz="1200" spc="100" dirty="0">
                <a:solidFill>
                  <a:srgbClr val="C25300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6.</a:t>
            </a:r>
            <a:r>
              <a:rPr lang="zh-CN" altLang="en-US" sz="1200" spc="100" dirty="0">
                <a:solidFill>
                  <a:srgbClr val="C25300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总结</a:t>
            </a:r>
          </a:p>
        </p:txBody>
      </p:sp>
    </p:spTree>
    <p:extLst>
      <p:ext uri="{BB962C8B-B14F-4D97-AF65-F5344CB8AC3E}">
        <p14:creationId xmlns:p14="http://schemas.microsoft.com/office/powerpoint/2010/main" val="3853317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2335896" cy="716475"/>
            <a:chOff x="1241488" y="1377555"/>
            <a:chExt cx="2335896" cy="716475"/>
          </a:xfrm>
        </p:grpSpPr>
        <p:sp>
          <p:nvSpPr>
            <p:cNvPr id="12" name="文本框 11"/>
            <p:cNvSpPr txBox="1"/>
            <p:nvPr/>
          </p:nvSpPr>
          <p:spPr>
            <a:xfrm>
              <a:off x="1241488" y="1786253"/>
              <a:ext cx="23358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E-R</a:t>
              </a:r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（实体</a:t>
              </a:r>
              <a:r>
                <a:rPr lang="en-US" altLang="zh-CN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-</a:t>
              </a:r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关系）图设计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3211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2.</a:t>
              </a:r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数据库设计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B60C8F9B-DA9F-4732-8182-42C93F30506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512" y="0"/>
            <a:ext cx="4608512" cy="5175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1069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2911290" cy="331416"/>
            <a:chOff x="1241488" y="1377555"/>
            <a:chExt cx="2911290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1531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数据库表格设计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3211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2.</a:t>
              </a:r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数据库设计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B5B154FD-9EB4-4499-9EE5-12673073C6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485848"/>
              </p:ext>
            </p:extLst>
          </p:nvPr>
        </p:nvGraphicFramePr>
        <p:xfrm>
          <a:off x="107502" y="693457"/>
          <a:ext cx="8928996" cy="430546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88166">
                  <a:extLst>
                    <a:ext uri="{9D8B030D-6E8A-4147-A177-3AD203B41FA5}">
                      <a16:colId xmlns:a16="http://schemas.microsoft.com/office/drawing/2014/main" val="2347108733"/>
                    </a:ext>
                  </a:extLst>
                </a:gridCol>
                <a:gridCol w="1488166">
                  <a:extLst>
                    <a:ext uri="{9D8B030D-6E8A-4147-A177-3AD203B41FA5}">
                      <a16:colId xmlns:a16="http://schemas.microsoft.com/office/drawing/2014/main" val="3258011640"/>
                    </a:ext>
                  </a:extLst>
                </a:gridCol>
                <a:gridCol w="1632182">
                  <a:extLst>
                    <a:ext uri="{9D8B030D-6E8A-4147-A177-3AD203B41FA5}">
                      <a16:colId xmlns:a16="http://schemas.microsoft.com/office/drawing/2014/main" val="602170362"/>
                    </a:ext>
                  </a:extLst>
                </a:gridCol>
                <a:gridCol w="1344150">
                  <a:extLst>
                    <a:ext uri="{9D8B030D-6E8A-4147-A177-3AD203B41FA5}">
                      <a16:colId xmlns:a16="http://schemas.microsoft.com/office/drawing/2014/main" val="1307396973"/>
                    </a:ext>
                  </a:extLst>
                </a:gridCol>
                <a:gridCol w="1488166">
                  <a:extLst>
                    <a:ext uri="{9D8B030D-6E8A-4147-A177-3AD203B41FA5}">
                      <a16:colId xmlns:a16="http://schemas.microsoft.com/office/drawing/2014/main" val="3434765307"/>
                    </a:ext>
                  </a:extLst>
                </a:gridCol>
                <a:gridCol w="1488166">
                  <a:extLst>
                    <a:ext uri="{9D8B030D-6E8A-4147-A177-3AD203B41FA5}">
                      <a16:colId xmlns:a16="http://schemas.microsoft.com/office/drawing/2014/main" val="2763783932"/>
                    </a:ext>
                  </a:extLst>
                </a:gridCol>
              </a:tblGrid>
              <a:tr h="3349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表名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记录信息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表名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记录信息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表名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记录信息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8167426"/>
                  </a:ext>
                </a:extLst>
              </a:tr>
              <a:tr h="3609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admin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管理员信息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approvalReply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点赞回复表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collectionProblem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收藏记录表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322872"/>
                  </a:ext>
                </a:extLst>
              </a:tr>
              <a:tr h="3609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user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用户信息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userState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用户状态表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searchHistory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搜索记录表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060939"/>
                  </a:ext>
                </a:extLst>
              </a:tr>
              <a:tr h="3609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question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问题表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school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学校表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browsingHistory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浏览记录表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020347"/>
                  </a:ext>
                </a:extLst>
              </a:tr>
              <a:tr h="3609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answer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回答表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college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学院表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reportReason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举报原因表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2433675"/>
                  </a:ext>
                </a:extLst>
              </a:tr>
              <a:tr h="3609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comment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评论表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major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专业表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reportType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举报类别表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5138327"/>
                  </a:ext>
                </a:extLst>
              </a:tr>
              <a:tr h="3609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reply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回复表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categoriesType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门类分类表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questionType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问题类别表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618239"/>
                  </a:ext>
                </a:extLst>
              </a:tr>
              <a:tr h="3609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report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举报记录表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subjectType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学科分类表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questionState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问题状态表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777308"/>
                  </a:ext>
                </a:extLst>
              </a:tr>
              <a:tr h="3609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approvalComment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点赞评论表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majorType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专业分类表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questionScenario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问题场景表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6084074"/>
                  </a:ext>
                </a:extLst>
              </a:tr>
              <a:tr h="3609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approvalAnswer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支持回答表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level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用户等级表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userIdentity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用户身份表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2049733"/>
                  </a:ext>
                </a:extLst>
              </a:tr>
              <a:tr h="3609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opposalAnswer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反对回答表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achievement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用户成就表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846192"/>
                  </a:ext>
                </a:extLst>
              </a:tr>
              <a:tr h="3609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message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用户消息表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achievementRecord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成就记录表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46719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395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2441024" cy="340827"/>
            <a:chOff x="1241488" y="1377555"/>
            <a:chExt cx="2441024" cy="340827"/>
          </a:xfrm>
        </p:grpSpPr>
        <p:sp>
          <p:nvSpPr>
            <p:cNvPr id="12" name="文本框 11"/>
            <p:cNvSpPr txBox="1"/>
            <p:nvPr/>
          </p:nvSpPr>
          <p:spPr>
            <a:xfrm>
              <a:off x="2536044" y="1410605"/>
              <a:ext cx="11464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一致性设计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3211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2.</a:t>
              </a:r>
              <a:r>
                <a:rPr lang="zh-CN" altLang="en-US" sz="1400" spc="100" dirty="0">
                  <a:solidFill>
                    <a:srgbClr val="59ACB4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数据库设计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6DCF56CA-176C-462E-AB05-E3DC77F7B81D}"/>
              </a:ext>
            </a:extLst>
          </p:cNvPr>
          <p:cNvSpPr txBox="1"/>
          <p:nvPr/>
        </p:nvSpPr>
        <p:spPr>
          <a:xfrm>
            <a:off x="708406" y="1635646"/>
            <a:ext cx="77271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admin</a:t>
            </a:r>
            <a:r>
              <a:rPr lang="zh-CN" altLang="en-US" b="1" dirty="0"/>
              <a:t>表：</a:t>
            </a:r>
          </a:p>
          <a:p>
            <a:r>
              <a:rPr lang="en-US" altLang="zh-CN" dirty="0"/>
              <a:t>CREATE TABLE `admin` (</a:t>
            </a:r>
          </a:p>
          <a:p>
            <a:r>
              <a:rPr lang="en-US" altLang="zh-CN" dirty="0"/>
              <a:t>`id` int(11) NOT NULL AUTO_INCREMENT,</a:t>
            </a:r>
          </a:p>
          <a:p>
            <a:r>
              <a:rPr lang="en-US" altLang="zh-CN" dirty="0"/>
              <a:t>`account` int(4) NOT NULL,</a:t>
            </a:r>
          </a:p>
          <a:p>
            <a:r>
              <a:rPr lang="en-US" altLang="zh-CN" dirty="0"/>
              <a:t>`passwd` varchar(255) CHARACTER SET utf8 COLLATE utf8_general_ci NOT NULL,</a:t>
            </a:r>
          </a:p>
          <a:p>
            <a:r>
              <a:rPr lang="en-US" altLang="zh-CN" dirty="0"/>
              <a:t>PRIMARY KEY (`id`) USING BTREE</a:t>
            </a:r>
          </a:p>
          <a:p>
            <a:r>
              <a:rPr lang="en-US" altLang="zh-CN" dirty="0"/>
              <a:t>) ENGINE = </a:t>
            </a:r>
            <a:r>
              <a:rPr lang="en-US" altLang="zh-CN" dirty="0" err="1"/>
              <a:t>InnoDB</a:t>
            </a:r>
            <a:r>
              <a:rPr lang="en-US" altLang="zh-CN" dirty="0"/>
              <a:t> AUTO_INCREMENT = 1 CHARACTER SET = utf8 COLLATE = utf8_general_ci ROW_FORMAT = Dynamic;</a:t>
            </a:r>
          </a:p>
          <a:p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2AB239D-47E1-4AF7-ABB9-943CB47AE534}"/>
              </a:ext>
            </a:extLst>
          </p:cNvPr>
          <p:cNvSpPr txBox="1"/>
          <p:nvPr/>
        </p:nvSpPr>
        <p:spPr>
          <a:xfrm>
            <a:off x="708406" y="1131590"/>
            <a:ext cx="344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通过导出</a:t>
            </a:r>
            <a:r>
              <a:rPr lang="en-US" altLang="zh-CN" dirty="0" err="1"/>
              <a:t>sql</a:t>
            </a:r>
            <a:r>
              <a:rPr lang="zh-CN" altLang="en-US" dirty="0"/>
              <a:t>文件统一数据库表：</a:t>
            </a:r>
          </a:p>
        </p:txBody>
      </p:sp>
    </p:spTree>
    <p:extLst>
      <p:ext uri="{BB962C8B-B14F-4D97-AF65-F5344CB8AC3E}">
        <p14:creationId xmlns:p14="http://schemas.microsoft.com/office/powerpoint/2010/main" val="175239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9406" y="1734282"/>
            <a:ext cx="5738749" cy="1674937"/>
            <a:chOff x="-9406" y="1544053"/>
            <a:chExt cx="5738749" cy="2055394"/>
          </a:xfrm>
        </p:grpSpPr>
        <p:sp>
          <p:nvSpPr>
            <p:cNvPr id="4" name="圆角矩形 3"/>
            <p:cNvSpPr/>
            <p:nvPr/>
          </p:nvSpPr>
          <p:spPr>
            <a:xfrm>
              <a:off x="0" y="1707654"/>
              <a:ext cx="5544616" cy="1728192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圆角矩形 3"/>
            <p:cNvSpPr/>
            <p:nvPr/>
          </p:nvSpPr>
          <p:spPr>
            <a:xfrm>
              <a:off x="-9406" y="1544053"/>
              <a:ext cx="5738749" cy="2055394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rgbClr val="00B0F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21668" y="2248584"/>
            <a:ext cx="1287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498B9C"/>
                </a:solidFill>
              </a:rPr>
              <a:t>Part 3</a:t>
            </a:r>
            <a:endParaRPr lang="zh-CN" altLang="en-US" sz="3600" dirty="0">
              <a:solidFill>
                <a:srgbClr val="498B9C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659680" y="2158139"/>
            <a:ext cx="0" cy="827222"/>
          </a:xfrm>
          <a:prstGeom prst="line">
            <a:avLst/>
          </a:prstGeom>
          <a:ln>
            <a:solidFill>
              <a:schemeClr val="bg1">
                <a:alpha val="8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2195736" y="2340918"/>
            <a:ext cx="24288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zh-CN" altLang="en-US" sz="2400" spc="100" dirty="0">
                <a:solidFill>
                  <a:srgbClr val="498B9C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补充改进图描述</a:t>
            </a:r>
            <a:endParaRPr lang="zh-CN" altLang="en-US" sz="2400" spc="100" dirty="0">
              <a:solidFill>
                <a:srgbClr val="E1740D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529918" y="1743657"/>
            <a:ext cx="1656184" cy="1656184"/>
            <a:chOff x="791580" y="1514307"/>
            <a:chExt cx="1656184" cy="1656184"/>
          </a:xfrm>
          <a:solidFill>
            <a:srgbClr val="C1E3EE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791580" y="1514307"/>
              <a:ext cx="1656184" cy="1656184"/>
              <a:chOff x="1259632" y="1419622"/>
              <a:chExt cx="2016224" cy="2016224"/>
            </a:xfrm>
            <a:grpFill/>
          </p:grpSpPr>
          <p:sp>
            <p:nvSpPr>
              <p:cNvPr id="13" name="椭圆 12"/>
              <p:cNvSpPr/>
              <p:nvPr/>
            </p:nvSpPr>
            <p:spPr>
              <a:xfrm>
                <a:off x="1403648" y="1563638"/>
                <a:ext cx="1728192" cy="17281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259632" y="1419622"/>
                <a:ext cx="2016224" cy="201622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1275978" y="2020136"/>
              <a:ext cx="687388" cy="644525"/>
            </a:xfrm>
            <a:custGeom>
              <a:avLst/>
              <a:gdLst>
                <a:gd name="T0" fmla="*/ 8 w 97"/>
                <a:gd name="T1" fmla="*/ 10 h 91"/>
                <a:gd name="T2" fmla="*/ 28 w 97"/>
                <a:gd name="T3" fmla="*/ 10 h 91"/>
                <a:gd name="T4" fmla="*/ 41 w 97"/>
                <a:gd name="T5" fmla="*/ 45 h 91"/>
                <a:gd name="T6" fmla="*/ 51 w 97"/>
                <a:gd name="T7" fmla="*/ 41 h 91"/>
                <a:gd name="T8" fmla="*/ 59 w 97"/>
                <a:gd name="T9" fmla="*/ 46 h 91"/>
                <a:gd name="T10" fmla="*/ 66 w 97"/>
                <a:gd name="T11" fmla="*/ 27 h 91"/>
                <a:gd name="T12" fmla="*/ 73 w 97"/>
                <a:gd name="T13" fmla="*/ 34 h 91"/>
                <a:gd name="T14" fmla="*/ 83 w 97"/>
                <a:gd name="T15" fmla="*/ 23 h 91"/>
                <a:gd name="T16" fmla="*/ 73 w 97"/>
                <a:gd name="T17" fmla="*/ 40 h 91"/>
                <a:gd name="T18" fmla="*/ 67 w 97"/>
                <a:gd name="T19" fmla="*/ 33 h 91"/>
                <a:gd name="T20" fmla="*/ 61 w 97"/>
                <a:gd name="T21" fmla="*/ 51 h 91"/>
                <a:gd name="T22" fmla="*/ 51 w 97"/>
                <a:gd name="T23" fmla="*/ 45 h 91"/>
                <a:gd name="T24" fmla="*/ 41 w 97"/>
                <a:gd name="T25" fmla="*/ 45 h 91"/>
                <a:gd name="T26" fmla="*/ 74 w 97"/>
                <a:gd name="T27" fmla="*/ 86 h 91"/>
                <a:gd name="T28" fmla="*/ 43 w 97"/>
                <a:gd name="T29" fmla="*/ 91 h 91"/>
                <a:gd name="T30" fmla="*/ 63 w 97"/>
                <a:gd name="T31" fmla="*/ 68 h 91"/>
                <a:gd name="T32" fmla="*/ 97 w 97"/>
                <a:gd name="T33" fmla="*/ 68 h 91"/>
                <a:gd name="T34" fmla="*/ 97 w 97"/>
                <a:gd name="T35" fmla="*/ 6 h 91"/>
                <a:gd name="T36" fmla="*/ 93 w 97"/>
                <a:gd name="T37" fmla="*/ 3 h 91"/>
                <a:gd name="T38" fmla="*/ 34 w 97"/>
                <a:gd name="T39" fmla="*/ 9 h 91"/>
                <a:gd name="T40" fmla="*/ 90 w 97"/>
                <a:gd name="T41" fmla="*/ 61 h 91"/>
                <a:gd name="T42" fmla="*/ 36 w 97"/>
                <a:gd name="T43" fmla="*/ 68 h 91"/>
                <a:gd name="T44" fmla="*/ 54 w 97"/>
                <a:gd name="T45" fmla="*/ 84 h 91"/>
                <a:gd name="T46" fmla="*/ 63 w 97"/>
                <a:gd name="T47" fmla="*/ 68 h 91"/>
                <a:gd name="T48" fmla="*/ 7 w 97"/>
                <a:gd name="T49" fmla="*/ 55 h 91"/>
                <a:gd name="T50" fmla="*/ 14 w 97"/>
                <a:gd name="T51" fmla="*/ 91 h 91"/>
                <a:gd name="T52" fmla="*/ 20 w 97"/>
                <a:gd name="T53" fmla="*/ 60 h 91"/>
                <a:gd name="T54" fmla="*/ 31 w 97"/>
                <a:gd name="T55" fmla="*/ 91 h 91"/>
                <a:gd name="T56" fmla="*/ 28 w 97"/>
                <a:gd name="T57" fmla="*/ 33 h 91"/>
                <a:gd name="T58" fmla="*/ 55 w 97"/>
                <a:gd name="T59" fmla="*/ 24 h 91"/>
                <a:gd name="T60" fmla="*/ 20 w 97"/>
                <a:gd name="T61" fmla="*/ 23 h 91"/>
                <a:gd name="T62" fmla="*/ 19 w 97"/>
                <a:gd name="T63" fmla="*/ 27 h 91"/>
                <a:gd name="T64" fmla="*/ 18 w 97"/>
                <a:gd name="T65" fmla="*/ 47 h 91"/>
                <a:gd name="T66" fmla="*/ 18 w 97"/>
                <a:gd name="T67" fmla="*/ 47 h 91"/>
                <a:gd name="T68" fmla="*/ 18 w 97"/>
                <a:gd name="T69" fmla="*/ 47 h 91"/>
                <a:gd name="T70" fmla="*/ 16 w 97"/>
                <a:gd name="T71" fmla="*/ 27 h 91"/>
                <a:gd name="T72" fmla="*/ 16 w 97"/>
                <a:gd name="T73" fmla="*/ 23 h 91"/>
                <a:gd name="T74" fmla="*/ 0 w 97"/>
                <a:gd name="T75" fmla="*/ 5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" h="91">
                  <a:moveTo>
                    <a:pt x="18" y="0"/>
                  </a:moveTo>
                  <a:cubicBezTo>
                    <a:pt x="12" y="0"/>
                    <a:pt x="8" y="4"/>
                    <a:pt x="8" y="10"/>
                  </a:cubicBezTo>
                  <a:cubicBezTo>
                    <a:pt x="8" y="16"/>
                    <a:pt x="12" y="20"/>
                    <a:pt x="18" y="20"/>
                  </a:cubicBezTo>
                  <a:cubicBezTo>
                    <a:pt x="24" y="20"/>
                    <a:pt x="28" y="16"/>
                    <a:pt x="28" y="10"/>
                  </a:cubicBezTo>
                  <a:cubicBezTo>
                    <a:pt x="28" y="4"/>
                    <a:pt x="24" y="0"/>
                    <a:pt x="18" y="0"/>
                  </a:cubicBezTo>
                  <a:close/>
                  <a:moveTo>
                    <a:pt x="41" y="45"/>
                  </a:moveTo>
                  <a:cubicBezTo>
                    <a:pt x="50" y="42"/>
                    <a:pt x="50" y="42"/>
                    <a:pt x="50" y="42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75" y="38"/>
                    <a:pt x="75" y="38"/>
                    <a:pt x="75" y="38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1" y="45"/>
                    <a:pt x="41" y="45"/>
                    <a:pt x="41" y="45"/>
                  </a:cubicBezTo>
                  <a:close/>
                  <a:moveTo>
                    <a:pt x="43" y="86"/>
                  </a:moveTo>
                  <a:cubicBezTo>
                    <a:pt x="74" y="86"/>
                    <a:pt x="74" y="86"/>
                    <a:pt x="74" y="86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86"/>
                    <a:pt x="43" y="86"/>
                    <a:pt x="43" y="86"/>
                  </a:cubicBezTo>
                  <a:close/>
                  <a:moveTo>
                    <a:pt x="63" y="68"/>
                  </a:moveTo>
                  <a:cubicBezTo>
                    <a:pt x="93" y="68"/>
                    <a:pt x="93" y="68"/>
                    <a:pt x="93" y="68"/>
                  </a:cubicBezTo>
                  <a:cubicBezTo>
                    <a:pt x="97" y="68"/>
                    <a:pt x="97" y="68"/>
                    <a:pt x="97" y="68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63" y="84"/>
                    <a:pt x="63" y="84"/>
                    <a:pt x="63" y="84"/>
                  </a:cubicBezTo>
                  <a:cubicBezTo>
                    <a:pt x="63" y="68"/>
                    <a:pt x="63" y="68"/>
                    <a:pt x="63" y="68"/>
                  </a:cubicBezTo>
                  <a:close/>
                  <a:moveTo>
                    <a:pt x="0" y="50"/>
                  </a:moveTo>
                  <a:cubicBezTo>
                    <a:pt x="7" y="55"/>
                    <a:pt x="7" y="55"/>
                    <a:pt x="7" y="55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2" y="91"/>
                    <a:pt x="22" y="91"/>
                    <a:pt x="22" y="91"/>
                  </a:cubicBezTo>
                  <a:cubicBezTo>
                    <a:pt x="31" y="91"/>
                    <a:pt x="31" y="91"/>
                    <a:pt x="31" y="91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5" y="23"/>
                    <a:pt x="5" y="23"/>
                    <a:pt x="5" y="23"/>
                  </a:cubicBezTo>
                  <a:lnTo>
                    <a:pt x="0" y="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" name="Oval 2"/>
          <p:cNvSpPr>
            <a:spLocks noChangeArrowheads="1"/>
          </p:cNvSpPr>
          <p:nvPr/>
        </p:nvSpPr>
        <p:spPr bwMode="auto">
          <a:xfrm>
            <a:off x="7014316" y="2228053"/>
            <a:ext cx="687390" cy="687390"/>
          </a:xfrm>
          <a:prstGeom prst="ellipse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64553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3" presetClass="exit" presetSubtype="16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7" grpId="2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1582963" cy="339977"/>
            <a:chOff x="1241488" y="1377555"/>
            <a:chExt cx="1258080" cy="339977"/>
          </a:xfrm>
        </p:grpSpPr>
        <p:sp>
          <p:nvSpPr>
            <p:cNvPr id="12" name="文本框 11"/>
            <p:cNvSpPr txBox="1"/>
            <p:nvPr/>
          </p:nvSpPr>
          <p:spPr>
            <a:xfrm>
              <a:off x="2047041" y="1409755"/>
              <a:ext cx="4525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类图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744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3.</a:t>
              </a:r>
              <a:r>
                <a:rPr lang="zh-CN" altLang="en-US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改进图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E4CA1820-B639-4166-8F6C-16907DEC0A4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0"/>
            <a:ext cx="483203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3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2761355" cy="356463"/>
            <a:chOff x="1241488" y="1377555"/>
            <a:chExt cx="2194622" cy="356463"/>
          </a:xfrm>
        </p:grpSpPr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0997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3.</a:t>
              </a:r>
              <a:r>
                <a:rPr lang="zh-CN" altLang="en-US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补充 顺序图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CFBC76B0-C904-4983-BDA8-F765695F1CDF}"/>
                </a:ext>
              </a:extLst>
            </p:cNvPr>
            <p:cNvSpPr txBox="1"/>
            <p:nvPr/>
          </p:nvSpPr>
          <p:spPr>
            <a:xfrm>
              <a:off x="2291525" y="1426241"/>
              <a:ext cx="11445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用户发布评论</a:t>
              </a:r>
            </a:p>
          </p:txBody>
        </p:sp>
      </p:grpSp>
      <p:pic>
        <p:nvPicPr>
          <p:cNvPr id="8196" name="Picture 4">
            <a:extLst>
              <a:ext uri="{FF2B5EF4-FFF2-40B4-BE49-F238E27FC236}">
                <a16:creationId xmlns:a16="http://schemas.microsoft.com/office/drawing/2014/main" id="{924FFA70-D906-41DA-90C3-E53EB9859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25" y="815994"/>
            <a:ext cx="6000750" cy="392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734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2812960" cy="329099"/>
            <a:chOff x="1241488" y="1377555"/>
            <a:chExt cx="2235635" cy="329099"/>
          </a:xfrm>
        </p:grpSpPr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099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3.</a:t>
              </a:r>
              <a:r>
                <a:rPr lang="zh-CN" altLang="en-US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补充 顺序图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4EC01794-68F2-4173-B4A5-4632CC294FF0}"/>
                </a:ext>
              </a:extLst>
            </p:cNvPr>
            <p:cNvSpPr txBox="1"/>
            <p:nvPr/>
          </p:nvSpPr>
          <p:spPr>
            <a:xfrm>
              <a:off x="2218079" y="1398877"/>
              <a:ext cx="12590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管理员处理举报</a:t>
              </a: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89E3B60F-B08C-4E1B-9A6F-E9EBD1591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655588"/>
            <a:ext cx="6696744" cy="444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91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2015248" cy="684275"/>
            <a:chOff x="1241488" y="1377555"/>
            <a:chExt cx="1601643" cy="684275"/>
          </a:xfrm>
        </p:grpSpPr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099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3.</a:t>
              </a:r>
              <a:r>
                <a:rPr lang="zh-CN" altLang="en-US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补充 顺序图</a:t>
              </a:r>
              <a:endParaRPr lang="zh-CN" altLang="en-US" sz="1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4EC01794-68F2-4173-B4A5-4632CC294FF0}"/>
                </a:ext>
              </a:extLst>
            </p:cNvPr>
            <p:cNvSpPr txBox="1"/>
            <p:nvPr/>
          </p:nvSpPr>
          <p:spPr>
            <a:xfrm>
              <a:off x="1297941" y="1754053"/>
              <a:ext cx="15451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100" dirty="0">
                  <a:solidFill>
                    <a:srgbClr val="498B9C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管理员辅助修改密码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FB556B37-774D-47B5-A12E-9EEBC183E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301366"/>
            <a:ext cx="5187514" cy="462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4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9406" y="1734282"/>
            <a:ext cx="5738749" cy="1674937"/>
            <a:chOff x="-9406" y="1544053"/>
            <a:chExt cx="5738749" cy="2055394"/>
          </a:xfrm>
        </p:grpSpPr>
        <p:sp>
          <p:nvSpPr>
            <p:cNvPr id="4" name="圆角矩形 3"/>
            <p:cNvSpPr/>
            <p:nvPr/>
          </p:nvSpPr>
          <p:spPr>
            <a:xfrm>
              <a:off x="0" y="1707654"/>
              <a:ext cx="5544616" cy="1728192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圆角矩形 3"/>
            <p:cNvSpPr/>
            <p:nvPr/>
          </p:nvSpPr>
          <p:spPr>
            <a:xfrm>
              <a:off x="-9406" y="1544053"/>
              <a:ext cx="5738749" cy="2055394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rgbClr val="00B0F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21668" y="2248584"/>
            <a:ext cx="1287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213C51"/>
                </a:solidFill>
              </a:rPr>
              <a:t>Part 4</a:t>
            </a:r>
            <a:endParaRPr lang="zh-CN" altLang="en-US" sz="3600" dirty="0">
              <a:solidFill>
                <a:srgbClr val="213C51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659680" y="2158139"/>
            <a:ext cx="0" cy="827222"/>
          </a:xfrm>
          <a:prstGeom prst="line">
            <a:avLst/>
          </a:prstGeom>
          <a:ln>
            <a:solidFill>
              <a:schemeClr val="bg1">
                <a:alpha val="8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2195736" y="2340918"/>
            <a:ext cx="27494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zh-CN" altLang="en-US" sz="2400" spc="100" dirty="0">
                <a:solidFill>
                  <a:srgbClr val="213C51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团队开发时间安排</a:t>
            </a:r>
            <a:endParaRPr lang="zh-CN" altLang="en-US" sz="2400" spc="100" dirty="0">
              <a:solidFill>
                <a:srgbClr val="E1740D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529918" y="1743657"/>
            <a:ext cx="1656184" cy="1656184"/>
            <a:chOff x="791580" y="1514307"/>
            <a:chExt cx="1656184" cy="1656184"/>
          </a:xfrm>
          <a:solidFill>
            <a:srgbClr val="C1E3EE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791580" y="1514307"/>
              <a:ext cx="1656184" cy="1656184"/>
              <a:chOff x="1259632" y="1419622"/>
              <a:chExt cx="2016224" cy="2016224"/>
            </a:xfrm>
            <a:grpFill/>
          </p:grpSpPr>
          <p:sp>
            <p:nvSpPr>
              <p:cNvPr id="13" name="椭圆 12"/>
              <p:cNvSpPr/>
              <p:nvPr/>
            </p:nvSpPr>
            <p:spPr>
              <a:xfrm>
                <a:off x="1403648" y="1563638"/>
                <a:ext cx="1728192" cy="17281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259632" y="1419622"/>
                <a:ext cx="2016224" cy="201622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1275978" y="2020136"/>
              <a:ext cx="687388" cy="644525"/>
            </a:xfrm>
            <a:custGeom>
              <a:avLst/>
              <a:gdLst>
                <a:gd name="T0" fmla="*/ 8 w 97"/>
                <a:gd name="T1" fmla="*/ 10 h 91"/>
                <a:gd name="T2" fmla="*/ 28 w 97"/>
                <a:gd name="T3" fmla="*/ 10 h 91"/>
                <a:gd name="T4" fmla="*/ 41 w 97"/>
                <a:gd name="T5" fmla="*/ 45 h 91"/>
                <a:gd name="T6" fmla="*/ 51 w 97"/>
                <a:gd name="T7" fmla="*/ 41 h 91"/>
                <a:gd name="T8" fmla="*/ 59 w 97"/>
                <a:gd name="T9" fmla="*/ 46 h 91"/>
                <a:gd name="T10" fmla="*/ 66 w 97"/>
                <a:gd name="T11" fmla="*/ 27 h 91"/>
                <a:gd name="T12" fmla="*/ 73 w 97"/>
                <a:gd name="T13" fmla="*/ 34 h 91"/>
                <a:gd name="T14" fmla="*/ 83 w 97"/>
                <a:gd name="T15" fmla="*/ 23 h 91"/>
                <a:gd name="T16" fmla="*/ 73 w 97"/>
                <a:gd name="T17" fmla="*/ 40 h 91"/>
                <a:gd name="T18" fmla="*/ 67 w 97"/>
                <a:gd name="T19" fmla="*/ 33 h 91"/>
                <a:gd name="T20" fmla="*/ 61 w 97"/>
                <a:gd name="T21" fmla="*/ 51 h 91"/>
                <a:gd name="T22" fmla="*/ 51 w 97"/>
                <a:gd name="T23" fmla="*/ 45 h 91"/>
                <a:gd name="T24" fmla="*/ 41 w 97"/>
                <a:gd name="T25" fmla="*/ 45 h 91"/>
                <a:gd name="T26" fmla="*/ 74 w 97"/>
                <a:gd name="T27" fmla="*/ 86 h 91"/>
                <a:gd name="T28" fmla="*/ 43 w 97"/>
                <a:gd name="T29" fmla="*/ 91 h 91"/>
                <a:gd name="T30" fmla="*/ 63 w 97"/>
                <a:gd name="T31" fmla="*/ 68 h 91"/>
                <a:gd name="T32" fmla="*/ 97 w 97"/>
                <a:gd name="T33" fmla="*/ 68 h 91"/>
                <a:gd name="T34" fmla="*/ 97 w 97"/>
                <a:gd name="T35" fmla="*/ 6 h 91"/>
                <a:gd name="T36" fmla="*/ 93 w 97"/>
                <a:gd name="T37" fmla="*/ 3 h 91"/>
                <a:gd name="T38" fmla="*/ 34 w 97"/>
                <a:gd name="T39" fmla="*/ 9 h 91"/>
                <a:gd name="T40" fmla="*/ 90 w 97"/>
                <a:gd name="T41" fmla="*/ 61 h 91"/>
                <a:gd name="T42" fmla="*/ 36 w 97"/>
                <a:gd name="T43" fmla="*/ 68 h 91"/>
                <a:gd name="T44" fmla="*/ 54 w 97"/>
                <a:gd name="T45" fmla="*/ 84 h 91"/>
                <a:gd name="T46" fmla="*/ 63 w 97"/>
                <a:gd name="T47" fmla="*/ 68 h 91"/>
                <a:gd name="T48" fmla="*/ 7 w 97"/>
                <a:gd name="T49" fmla="*/ 55 h 91"/>
                <a:gd name="T50" fmla="*/ 14 w 97"/>
                <a:gd name="T51" fmla="*/ 91 h 91"/>
                <a:gd name="T52" fmla="*/ 20 w 97"/>
                <a:gd name="T53" fmla="*/ 60 h 91"/>
                <a:gd name="T54" fmla="*/ 31 w 97"/>
                <a:gd name="T55" fmla="*/ 91 h 91"/>
                <a:gd name="T56" fmla="*/ 28 w 97"/>
                <a:gd name="T57" fmla="*/ 33 h 91"/>
                <a:gd name="T58" fmla="*/ 55 w 97"/>
                <a:gd name="T59" fmla="*/ 24 h 91"/>
                <a:gd name="T60" fmla="*/ 20 w 97"/>
                <a:gd name="T61" fmla="*/ 23 h 91"/>
                <a:gd name="T62" fmla="*/ 19 w 97"/>
                <a:gd name="T63" fmla="*/ 27 h 91"/>
                <a:gd name="T64" fmla="*/ 18 w 97"/>
                <a:gd name="T65" fmla="*/ 47 h 91"/>
                <a:gd name="T66" fmla="*/ 18 w 97"/>
                <a:gd name="T67" fmla="*/ 47 h 91"/>
                <a:gd name="T68" fmla="*/ 18 w 97"/>
                <a:gd name="T69" fmla="*/ 47 h 91"/>
                <a:gd name="T70" fmla="*/ 16 w 97"/>
                <a:gd name="T71" fmla="*/ 27 h 91"/>
                <a:gd name="T72" fmla="*/ 16 w 97"/>
                <a:gd name="T73" fmla="*/ 23 h 91"/>
                <a:gd name="T74" fmla="*/ 0 w 97"/>
                <a:gd name="T75" fmla="*/ 5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" h="91">
                  <a:moveTo>
                    <a:pt x="18" y="0"/>
                  </a:moveTo>
                  <a:cubicBezTo>
                    <a:pt x="12" y="0"/>
                    <a:pt x="8" y="4"/>
                    <a:pt x="8" y="10"/>
                  </a:cubicBezTo>
                  <a:cubicBezTo>
                    <a:pt x="8" y="16"/>
                    <a:pt x="12" y="20"/>
                    <a:pt x="18" y="20"/>
                  </a:cubicBezTo>
                  <a:cubicBezTo>
                    <a:pt x="24" y="20"/>
                    <a:pt x="28" y="16"/>
                    <a:pt x="28" y="10"/>
                  </a:cubicBezTo>
                  <a:cubicBezTo>
                    <a:pt x="28" y="4"/>
                    <a:pt x="24" y="0"/>
                    <a:pt x="18" y="0"/>
                  </a:cubicBezTo>
                  <a:close/>
                  <a:moveTo>
                    <a:pt x="41" y="45"/>
                  </a:moveTo>
                  <a:cubicBezTo>
                    <a:pt x="50" y="42"/>
                    <a:pt x="50" y="42"/>
                    <a:pt x="50" y="42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75" y="38"/>
                    <a:pt x="75" y="38"/>
                    <a:pt x="75" y="38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1" y="45"/>
                    <a:pt x="41" y="45"/>
                    <a:pt x="41" y="45"/>
                  </a:cubicBezTo>
                  <a:close/>
                  <a:moveTo>
                    <a:pt x="43" y="86"/>
                  </a:moveTo>
                  <a:cubicBezTo>
                    <a:pt x="74" y="86"/>
                    <a:pt x="74" y="86"/>
                    <a:pt x="74" y="86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86"/>
                    <a:pt x="43" y="86"/>
                    <a:pt x="43" y="86"/>
                  </a:cubicBezTo>
                  <a:close/>
                  <a:moveTo>
                    <a:pt x="63" y="68"/>
                  </a:moveTo>
                  <a:cubicBezTo>
                    <a:pt x="93" y="68"/>
                    <a:pt x="93" y="68"/>
                    <a:pt x="93" y="68"/>
                  </a:cubicBezTo>
                  <a:cubicBezTo>
                    <a:pt x="97" y="68"/>
                    <a:pt x="97" y="68"/>
                    <a:pt x="97" y="68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63" y="84"/>
                    <a:pt x="63" y="84"/>
                    <a:pt x="63" y="84"/>
                  </a:cubicBezTo>
                  <a:cubicBezTo>
                    <a:pt x="63" y="68"/>
                    <a:pt x="63" y="68"/>
                    <a:pt x="63" y="68"/>
                  </a:cubicBezTo>
                  <a:close/>
                  <a:moveTo>
                    <a:pt x="0" y="50"/>
                  </a:moveTo>
                  <a:cubicBezTo>
                    <a:pt x="7" y="55"/>
                    <a:pt x="7" y="55"/>
                    <a:pt x="7" y="55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2" y="91"/>
                    <a:pt x="22" y="91"/>
                    <a:pt x="22" y="91"/>
                  </a:cubicBezTo>
                  <a:cubicBezTo>
                    <a:pt x="31" y="91"/>
                    <a:pt x="31" y="91"/>
                    <a:pt x="31" y="91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5" y="23"/>
                    <a:pt x="5" y="23"/>
                    <a:pt x="5" y="23"/>
                  </a:cubicBezTo>
                  <a:lnTo>
                    <a:pt x="0" y="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" name="Oval 2"/>
          <p:cNvSpPr>
            <a:spLocks noChangeArrowheads="1"/>
          </p:cNvSpPr>
          <p:nvPr/>
        </p:nvSpPr>
        <p:spPr bwMode="auto">
          <a:xfrm>
            <a:off x="7014316" y="2228053"/>
            <a:ext cx="687390" cy="687390"/>
          </a:xfrm>
          <a:prstGeom prst="ellipse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542840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3" presetClass="exit" presetSubtype="16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7" grpId="2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90888" y="326990"/>
            <a:ext cx="18982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 b="1" spc="-110">
                <a:solidFill>
                  <a:srgbClr val="3050AB"/>
                </a:solidFill>
                <a:latin typeface="NanLiHei_Eurostile" panose="02010600030101010101" pitchFamily="2" charset="-122"/>
                <a:ea typeface="NanLiHei_Eurostile" panose="02010600030101010101" pitchFamily="2" charset="-122"/>
              </a:defRPr>
            </a:lvl1pPr>
          </a:lstStyle>
          <a:p>
            <a:pPr defTabSz="685800"/>
            <a:r>
              <a:rPr lang="en-US" altLang="zh-CN" sz="1400" spc="100" dirty="0">
                <a:solidFill>
                  <a:srgbClr val="213C51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1.</a:t>
            </a:r>
            <a:r>
              <a:rPr lang="zh-CN" altLang="en-US" sz="1400" spc="100" dirty="0">
                <a:solidFill>
                  <a:srgbClr val="213C51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团队开发时间安排</a:t>
            </a:r>
            <a:endParaRPr lang="zh-CN" altLang="en-US" sz="1400" spc="100" dirty="0">
              <a:solidFill>
                <a:srgbClr val="E1740D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16422" y="1275687"/>
            <a:ext cx="2509135" cy="2509135"/>
            <a:chOff x="675976" y="1235930"/>
            <a:chExt cx="2509135" cy="2509135"/>
          </a:xfrm>
        </p:grpSpPr>
        <p:sp>
          <p:nvSpPr>
            <p:cNvPr id="15" name="等腰三角形 14"/>
            <p:cNvSpPr/>
            <p:nvPr/>
          </p:nvSpPr>
          <p:spPr>
            <a:xfrm>
              <a:off x="675976" y="1235930"/>
              <a:ext cx="2509135" cy="2509135"/>
            </a:xfrm>
            <a:prstGeom prst="triangle">
              <a:avLst/>
            </a:prstGeom>
            <a:solidFill>
              <a:srgbClr val="59ACB4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Freeform 37"/>
            <p:cNvSpPr>
              <a:spLocks/>
            </p:cNvSpPr>
            <p:nvPr/>
          </p:nvSpPr>
          <p:spPr bwMode="auto">
            <a:xfrm rot="20458948">
              <a:off x="1329943" y="2344872"/>
              <a:ext cx="934171" cy="547860"/>
            </a:xfrm>
            <a:custGeom>
              <a:avLst/>
              <a:gdLst>
                <a:gd name="T0" fmla="*/ 399 w 399"/>
                <a:gd name="T1" fmla="*/ 0 h 234"/>
                <a:gd name="T2" fmla="*/ 286 w 399"/>
                <a:gd name="T3" fmla="*/ 0 h 234"/>
                <a:gd name="T4" fmla="*/ 334 w 399"/>
                <a:gd name="T5" fmla="*/ 46 h 234"/>
                <a:gd name="T6" fmla="*/ 212 w 399"/>
                <a:gd name="T7" fmla="*/ 152 h 234"/>
                <a:gd name="T8" fmla="*/ 130 w 399"/>
                <a:gd name="T9" fmla="*/ 82 h 234"/>
                <a:gd name="T10" fmla="*/ 0 w 399"/>
                <a:gd name="T11" fmla="*/ 188 h 234"/>
                <a:gd name="T12" fmla="*/ 0 w 399"/>
                <a:gd name="T13" fmla="*/ 234 h 234"/>
                <a:gd name="T14" fmla="*/ 130 w 399"/>
                <a:gd name="T15" fmla="*/ 128 h 234"/>
                <a:gd name="T16" fmla="*/ 212 w 399"/>
                <a:gd name="T17" fmla="*/ 198 h 234"/>
                <a:gd name="T18" fmla="*/ 358 w 399"/>
                <a:gd name="T19" fmla="*/ 73 h 234"/>
                <a:gd name="T20" fmla="*/ 399 w 399"/>
                <a:gd name="T21" fmla="*/ 111 h 234"/>
                <a:gd name="T22" fmla="*/ 399 w 399"/>
                <a:gd name="T23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234">
                  <a:moveTo>
                    <a:pt x="399" y="0"/>
                  </a:moveTo>
                  <a:lnTo>
                    <a:pt x="286" y="0"/>
                  </a:lnTo>
                  <a:lnTo>
                    <a:pt x="334" y="46"/>
                  </a:lnTo>
                  <a:lnTo>
                    <a:pt x="212" y="152"/>
                  </a:lnTo>
                  <a:lnTo>
                    <a:pt x="130" y="82"/>
                  </a:lnTo>
                  <a:lnTo>
                    <a:pt x="0" y="188"/>
                  </a:lnTo>
                  <a:lnTo>
                    <a:pt x="0" y="234"/>
                  </a:lnTo>
                  <a:lnTo>
                    <a:pt x="130" y="128"/>
                  </a:lnTo>
                  <a:lnTo>
                    <a:pt x="212" y="198"/>
                  </a:lnTo>
                  <a:lnTo>
                    <a:pt x="358" y="73"/>
                  </a:lnTo>
                  <a:lnTo>
                    <a:pt x="399" y="111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200">
                <a:solidFill>
                  <a:prstClr val="black"/>
                </a:solidFill>
              </a:endParaRPr>
            </a:p>
          </p:txBody>
        </p:sp>
      </p:grpSp>
      <p:sp>
        <p:nvSpPr>
          <p:cNvPr id="18" name="任意多边形 17"/>
          <p:cNvSpPr/>
          <p:nvPr/>
        </p:nvSpPr>
        <p:spPr>
          <a:xfrm>
            <a:off x="2208661" y="1851670"/>
            <a:ext cx="1630937" cy="593959"/>
          </a:xfrm>
          <a:custGeom>
            <a:avLst/>
            <a:gdLst>
              <a:gd name="connsiteX0" fmla="*/ 0 w 1630937"/>
              <a:gd name="connsiteY0" fmla="*/ 98995 h 593959"/>
              <a:gd name="connsiteX1" fmla="*/ 98995 w 1630937"/>
              <a:gd name="connsiteY1" fmla="*/ 0 h 593959"/>
              <a:gd name="connsiteX2" fmla="*/ 1531942 w 1630937"/>
              <a:gd name="connsiteY2" fmla="*/ 0 h 593959"/>
              <a:gd name="connsiteX3" fmla="*/ 1630937 w 1630937"/>
              <a:gd name="connsiteY3" fmla="*/ 98995 h 593959"/>
              <a:gd name="connsiteX4" fmla="*/ 1630937 w 1630937"/>
              <a:gd name="connsiteY4" fmla="*/ 494964 h 593959"/>
              <a:gd name="connsiteX5" fmla="*/ 1531942 w 1630937"/>
              <a:gd name="connsiteY5" fmla="*/ 593959 h 593959"/>
              <a:gd name="connsiteX6" fmla="*/ 98995 w 1630937"/>
              <a:gd name="connsiteY6" fmla="*/ 593959 h 593959"/>
              <a:gd name="connsiteX7" fmla="*/ 0 w 1630937"/>
              <a:gd name="connsiteY7" fmla="*/ 494964 h 593959"/>
              <a:gd name="connsiteX8" fmla="*/ 0 w 1630937"/>
              <a:gd name="connsiteY8" fmla="*/ 98995 h 593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0937" h="593959">
                <a:moveTo>
                  <a:pt x="0" y="98995"/>
                </a:moveTo>
                <a:cubicBezTo>
                  <a:pt x="0" y="44322"/>
                  <a:pt x="44322" y="0"/>
                  <a:pt x="98995" y="0"/>
                </a:cubicBezTo>
                <a:lnTo>
                  <a:pt x="1531942" y="0"/>
                </a:lnTo>
                <a:cubicBezTo>
                  <a:pt x="1586615" y="0"/>
                  <a:pt x="1630937" y="44322"/>
                  <a:pt x="1630937" y="98995"/>
                </a:cubicBezTo>
                <a:lnTo>
                  <a:pt x="1630937" y="494964"/>
                </a:lnTo>
                <a:cubicBezTo>
                  <a:pt x="1630937" y="549637"/>
                  <a:pt x="1586615" y="593959"/>
                  <a:pt x="1531942" y="593959"/>
                </a:cubicBezTo>
                <a:lnTo>
                  <a:pt x="98995" y="593959"/>
                </a:lnTo>
                <a:cubicBezTo>
                  <a:pt x="44322" y="593959"/>
                  <a:pt x="0" y="549637"/>
                  <a:pt x="0" y="494964"/>
                </a:cubicBezTo>
                <a:lnTo>
                  <a:pt x="0" y="98995"/>
                </a:lnTo>
                <a:close/>
              </a:path>
            </a:pathLst>
          </a:custGeom>
          <a:ln>
            <a:solidFill>
              <a:srgbClr val="E1740D"/>
            </a:solidFill>
          </a:ln>
        </p:spPr>
        <p:style>
          <a:lnRef idx="2">
            <a:scrgbClr r="0" g="0" b="0"/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9955" tIns="89955" rIns="89955" bIns="89955" numCol="1" spcCol="1270" anchor="ctr" anchorCtr="0">
            <a:noAutofit/>
          </a:bodyPr>
          <a:lstStyle/>
          <a:p>
            <a:pPr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1400" dirty="0">
                <a:solidFill>
                  <a:srgbClr val="E174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Beta</a:t>
            </a:r>
            <a:r>
              <a:rPr lang="zh-CN" altLang="en-US" sz="1400" dirty="0">
                <a:solidFill>
                  <a:srgbClr val="E174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版本演示</a:t>
            </a:r>
          </a:p>
        </p:txBody>
      </p:sp>
      <p:sp>
        <p:nvSpPr>
          <p:cNvPr id="20" name="任意多边形 19"/>
          <p:cNvSpPr/>
          <p:nvPr/>
        </p:nvSpPr>
        <p:spPr>
          <a:xfrm>
            <a:off x="2208661" y="2658559"/>
            <a:ext cx="1630937" cy="593959"/>
          </a:xfrm>
          <a:custGeom>
            <a:avLst/>
            <a:gdLst>
              <a:gd name="connsiteX0" fmla="*/ 0 w 1630937"/>
              <a:gd name="connsiteY0" fmla="*/ 98995 h 593959"/>
              <a:gd name="connsiteX1" fmla="*/ 98995 w 1630937"/>
              <a:gd name="connsiteY1" fmla="*/ 0 h 593959"/>
              <a:gd name="connsiteX2" fmla="*/ 1531942 w 1630937"/>
              <a:gd name="connsiteY2" fmla="*/ 0 h 593959"/>
              <a:gd name="connsiteX3" fmla="*/ 1630937 w 1630937"/>
              <a:gd name="connsiteY3" fmla="*/ 98995 h 593959"/>
              <a:gd name="connsiteX4" fmla="*/ 1630937 w 1630937"/>
              <a:gd name="connsiteY4" fmla="*/ 494964 h 593959"/>
              <a:gd name="connsiteX5" fmla="*/ 1531942 w 1630937"/>
              <a:gd name="connsiteY5" fmla="*/ 593959 h 593959"/>
              <a:gd name="connsiteX6" fmla="*/ 98995 w 1630937"/>
              <a:gd name="connsiteY6" fmla="*/ 593959 h 593959"/>
              <a:gd name="connsiteX7" fmla="*/ 0 w 1630937"/>
              <a:gd name="connsiteY7" fmla="*/ 494964 h 593959"/>
              <a:gd name="connsiteX8" fmla="*/ 0 w 1630937"/>
              <a:gd name="connsiteY8" fmla="*/ 98995 h 593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0937" h="593959">
                <a:moveTo>
                  <a:pt x="0" y="98995"/>
                </a:moveTo>
                <a:cubicBezTo>
                  <a:pt x="0" y="44322"/>
                  <a:pt x="44322" y="0"/>
                  <a:pt x="98995" y="0"/>
                </a:cubicBezTo>
                <a:lnTo>
                  <a:pt x="1531942" y="0"/>
                </a:lnTo>
                <a:cubicBezTo>
                  <a:pt x="1586615" y="0"/>
                  <a:pt x="1630937" y="44322"/>
                  <a:pt x="1630937" y="98995"/>
                </a:cubicBezTo>
                <a:lnTo>
                  <a:pt x="1630937" y="494964"/>
                </a:lnTo>
                <a:cubicBezTo>
                  <a:pt x="1630937" y="549637"/>
                  <a:pt x="1586615" y="593959"/>
                  <a:pt x="1531942" y="593959"/>
                </a:cubicBezTo>
                <a:lnTo>
                  <a:pt x="98995" y="593959"/>
                </a:lnTo>
                <a:cubicBezTo>
                  <a:pt x="44322" y="593959"/>
                  <a:pt x="0" y="549637"/>
                  <a:pt x="0" y="494964"/>
                </a:cubicBezTo>
                <a:lnTo>
                  <a:pt x="0" y="98995"/>
                </a:lnTo>
                <a:close/>
              </a:path>
            </a:pathLst>
          </a:custGeom>
          <a:ln>
            <a:solidFill>
              <a:srgbClr val="E1740D"/>
            </a:solidFill>
          </a:ln>
        </p:spPr>
        <p:style>
          <a:lnRef idx="2">
            <a:scrgbClr r="0" g="0" b="0"/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9955" tIns="89955" rIns="89955" bIns="89955" numCol="1" spcCol="1270" anchor="ctr" anchorCtr="0">
            <a:noAutofit/>
          </a:bodyPr>
          <a:lstStyle/>
          <a:p>
            <a:pPr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1400" dirty="0">
                <a:solidFill>
                  <a:srgbClr val="E174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Alpha</a:t>
            </a:r>
            <a:r>
              <a:rPr lang="zh-CN" altLang="en-US" sz="1400" dirty="0">
                <a:solidFill>
                  <a:srgbClr val="E174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版本演示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4139952" y="889172"/>
            <a:ext cx="4631760" cy="3365155"/>
            <a:chOff x="4241896" y="1447197"/>
            <a:chExt cx="4631760" cy="3365155"/>
          </a:xfrm>
        </p:grpSpPr>
        <p:sp>
          <p:nvSpPr>
            <p:cNvPr id="22" name="矩形 21"/>
            <p:cNvSpPr>
              <a:spLocks noChangeArrowheads="1"/>
            </p:cNvSpPr>
            <p:nvPr/>
          </p:nvSpPr>
          <p:spPr bwMode="auto">
            <a:xfrm>
              <a:off x="4241897" y="1447197"/>
              <a:ext cx="4631759" cy="571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100" dirty="0"/>
                <a:t>第</a:t>
              </a:r>
              <a:r>
                <a:rPr lang="en-US" altLang="zh-CN" sz="1100" dirty="0"/>
                <a:t>9</a:t>
              </a:r>
              <a:r>
                <a:rPr lang="zh-CN" altLang="en-US" sz="1100" dirty="0"/>
                <a:t>周 用户部分完成</a:t>
              </a:r>
              <a:r>
                <a:rPr lang="en-US" altLang="zh-CN" sz="1100" dirty="0"/>
                <a:t>: </a:t>
              </a:r>
              <a:r>
                <a:rPr lang="zh-CN" altLang="en-US" sz="1100" dirty="0"/>
                <a:t>登录、注册、查看个人信息、发布问题、查看问题</a:t>
              </a:r>
              <a:br>
                <a:rPr lang="zh-CN" altLang="en-US" sz="1100" dirty="0"/>
              </a:br>
              <a:r>
                <a:rPr lang="zh-CN" altLang="en-US" sz="1100" dirty="0"/>
                <a:t>第</a:t>
              </a:r>
              <a:r>
                <a:rPr lang="en-US" altLang="zh-CN" sz="1100" dirty="0"/>
                <a:t>10</a:t>
              </a:r>
              <a:r>
                <a:rPr lang="zh-CN" altLang="en-US" sz="1100" dirty="0"/>
                <a:t>周 用户部分完成</a:t>
              </a:r>
              <a:r>
                <a:rPr lang="en-US" altLang="zh-CN" sz="1100" dirty="0"/>
                <a:t>: </a:t>
              </a:r>
              <a:r>
                <a:rPr lang="zh-CN" altLang="en-US" sz="1100" dirty="0"/>
                <a:t>发布回答、查看回答、采纳回答、置顶回答</a:t>
              </a:r>
              <a:endPara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矩形 22"/>
            <p:cNvSpPr>
              <a:spLocks noChangeArrowheads="1"/>
            </p:cNvSpPr>
            <p:nvPr/>
          </p:nvSpPr>
          <p:spPr bwMode="auto">
            <a:xfrm>
              <a:off x="4241896" y="1955929"/>
              <a:ext cx="4631760" cy="28564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defTabSz="685800">
                <a:lnSpc>
                  <a:spcPct val="150000"/>
                </a:lnSpc>
                <a:defRPr/>
              </a:pPr>
              <a:r>
                <a:rPr lang="zh-CN" altLang="en-US" sz="1100" dirty="0"/>
                <a:t>第</a:t>
              </a:r>
              <a:r>
                <a:rPr lang="en-US" altLang="zh-CN" sz="1100" dirty="0"/>
                <a:t>11</a:t>
              </a:r>
              <a:r>
                <a:rPr lang="zh-CN" altLang="en-US" sz="1100" dirty="0"/>
                <a:t>周</a:t>
              </a:r>
              <a:r>
                <a:rPr lang="en-US" altLang="zh-CN" sz="1100" dirty="0"/>
                <a:t>(Alpha</a:t>
              </a:r>
              <a:r>
                <a:rPr lang="zh-CN" altLang="en-US" sz="1100" dirty="0"/>
                <a:t>版本演示</a:t>
              </a:r>
              <a:r>
                <a:rPr lang="en-US" altLang="zh-CN" sz="1100" dirty="0"/>
                <a:t>) </a:t>
              </a:r>
              <a:r>
                <a:rPr lang="zh-CN" altLang="en-US" sz="1100" dirty="0"/>
                <a:t>用户部分完成</a:t>
              </a:r>
              <a:r>
                <a:rPr lang="en-US" altLang="zh-CN" sz="1100" dirty="0"/>
                <a:t>: </a:t>
              </a:r>
              <a:r>
                <a:rPr lang="zh-CN" altLang="en-US" sz="1100" dirty="0"/>
                <a:t>发布评论、发布回复、细节完善、整体测试</a:t>
              </a:r>
              <a:br>
                <a:rPr lang="zh-CN" altLang="en-US" sz="1100" dirty="0"/>
              </a:br>
              <a:r>
                <a:rPr lang="zh-CN" altLang="en-US" sz="1100" dirty="0"/>
                <a:t>第</a:t>
              </a:r>
              <a:r>
                <a:rPr lang="en-US" altLang="zh-CN" sz="1100" dirty="0"/>
                <a:t>12</a:t>
              </a:r>
              <a:r>
                <a:rPr lang="zh-CN" altLang="en-US" sz="1100" dirty="0"/>
                <a:t>周 用户部分完成：修改密码、修改绑定邮箱、讨论设计用户高级权限</a:t>
              </a:r>
              <a:br>
                <a:rPr lang="zh-CN" altLang="en-US" sz="1100" dirty="0"/>
              </a:br>
              <a:r>
                <a:rPr lang="zh-CN" altLang="en-US" sz="1100" dirty="0"/>
                <a:t>第</a:t>
              </a:r>
              <a:r>
                <a:rPr lang="en-US" altLang="zh-CN" sz="1100" dirty="0"/>
                <a:t>13</a:t>
              </a:r>
              <a:r>
                <a:rPr lang="zh-CN" altLang="en-US" sz="1100" dirty="0"/>
                <a:t>周 用户部分完成：收藏问题、支持回答、反对回答；管理员部分完成：登录</a:t>
              </a:r>
              <a:br>
                <a:rPr lang="zh-CN" altLang="en-US" sz="1100" dirty="0"/>
              </a:br>
              <a:r>
                <a:rPr lang="zh-CN" altLang="en-US" sz="1100" dirty="0"/>
                <a:t>第</a:t>
              </a:r>
              <a:r>
                <a:rPr lang="en-US" altLang="zh-CN" sz="1100" dirty="0"/>
                <a:t>14</a:t>
              </a:r>
              <a:r>
                <a:rPr lang="zh-CN" altLang="en-US" sz="1100" dirty="0"/>
                <a:t>周 用户部分完成：举报问题、举报回答、举报评论、举报回复；管理员部分完成：用户管理</a:t>
              </a:r>
              <a:br>
                <a:rPr lang="zh-CN" altLang="en-US" sz="1100" dirty="0"/>
              </a:br>
              <a:r>
                <a:rPr lang="zh-CN" altLang="en-US" sz="1100" dirty="0"/>
                <a:t>第</a:t>
              </a:r>
              <a:r>
                <a:rPr lang="en-US" altLang="zh-CN" sz="1100" dirty="0"/>
                <a:t>15</a:t>
              </a:r>
              <a:r>
                <a:rPr lang="zh-CN" altLang="en-US" sz="1100" dirty="0"/>
                <a:t>周 用户部分完成：认证、优化用户动态、实现用户高级权限；管理员部分：举报处理</a:t>
              </a:r>
              <a:br>
                <a:rPr lang="zh-CN" altLang="en-US" sz="1100" dirty="0"/>
              </a:br>
              <a:r>
                <a:rPr lang="zh-CN" altLang="en-US" sz="1100" dirty="0"/>
                <a:t>第</a:t>
              </a:r>
              <a:r>
                <a:rPr lang="en-US" altLang="zh-CN" sz="1100" dirty="0"/>
                <a:t>16</a:t>
              </a:r>
              <a:r>
                <a:rPr lang="zh-CN" altLang="en-US" sz="1100" dirty="0"/>
                <a:t>周</a:t>
              </a:r>
              <a:r>
                <a:rPr lang="en-US" altLang="zh-CN" sz="1100" dirty="0"/>
                <a:t>(Beta</a:t>
              </a:r>
              <a:r>
                <a:rPr lang="zh-CN" altLang="en-US" sz="1100" dirty="0"/>
                <a:t>版本演示</a:t>
              </a:r>
              <a:r>
                <a:rPr lang="en-US" altLang="zh-CN" sz="1100" dirty="0"/>
                <a:t>) </a:t>
              </a:r>
              <a:r>
                <a:rPr lang="zh-CN" altLang="en-US" sz="1100" dirty="0"/>
                <a:t>整体测试、修改</a:t>
              </a:r>
              <a:r>
                <a:rPr lang="en-US" altLang="zh-CN" sz="1100" dirty="0"/>
                <a:t>bug</a:t>
              </a:r>
              <a:r>
                <a:rPr lang="zh-CN" altLang="en-US" sz="1100" dirty="0"/>
                <a:t>、部署测试</a:t>
              </a:r>
              <a:endPara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E78A65E8-B0A0-4F52-BD98-AE0BACDBC0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079" y="2799373"/>
            <a:ext cx="1029599" cy="102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260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0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9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9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9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0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9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9406" y="1734282"/>
            <a:ext cx="5738749" cy="1674937"/>
            <a:chOff x="-9406" y="1544053"/>
            <a:chExt cx="5738749" cy="2055394"/>
          </a:xfrm>
        </p:grpSpPr>
        <p:sp>
          <p:nvSpPr>
            <p:cNvPr id="4" name="圆角矩形 3"/>
            <p:cNvSpPr/>
            <p:nvPr/>
          </p:nvSpPr>
          <p:spPr>
            <a:xfrm>
              <a:off x="0" y="1707654"/>
              <a:ext cx="5544616" cy="1728192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圆角矩形 3"/>
            <p:cNvSpPr/>
            <p:nvPr/>
          </p:nvSpPr>
          <p:spPr>
            <a:xfrm>
              <a:off x="-9406" y="1544053"/>
              <a:ext cx="5738749" cy="2055394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rgbClr val="00B0F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21668" y="2248584"/>
            <a:ext cx="1287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E38124"/>
                </a:solidFill>
              </a:rPr>
              <a:t>Part 1</a:t>
            </a:r>
            <a:endParaRPr lang="zh-CN" altLang="en-US" sz="3600" dirty="0">
              <a:solidFill>
                <a:srgbClr val="E38124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659680" y="2158139"/>
            <a:ext cx="0" cy="827222"/>
          </a:xfrm>
          <a:prstGeom prst="line">
            <a:avLst/>
          </a:prstGeom>
          <a:ln>
            <a:solidFill>
              <a:schemeClr val="bg1">
                <a:alpha val="8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2195736" y="2340918"/>
            <a:ext cx="21082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zh-CN" altLang="en-US" sz="2400" spc="10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系统设计概述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6529918" y="1743657"/>
            <a:ext cx="1656184" cy="1656184"/>
            <a:chOff x="791580" y="1514307"/>
            <a:chExt cx="1656184" cy="1656184"/>
          </a:xfrm>
          <a:solidFill>
            <a:srgbClr val="C1E3EE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791580" y="1514307"/>
              <a:ext cx="1656184" cy="1656184"/>
              <a:chOff x="1259632" y="1419622"/>
              <a:chExt cx="2016224" cy="2016224"/>
            </a:xfrm>
            <a:grpFill/>
          </p:grpSpPr>
          <p:sp>
            <p:nvSpPr>
              <p:cNvPr id="13" name="椭圆 12"/>
              <p:cNvSpPr/>
              <p:nvPr/>
            </p:nvSpPr>
            <p:spPr>
              <a:xfrm>
                <a:off x="1403648" y="1563638"/>
                <a:ext cx="1728192" cy="17281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259632" y="1419622"/>
                <a:ext cx="2016224" cy="201622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1275978" y="2020136"/>
              <a:ext cx="687388" cy="644525"/>
            </a:xfrm>
            <a:custGeom>
              <a:avLst/>
              <a:gdLst>
                <a:gd name="T0" fmla="*/ 8 w 97"/>
                <a:gd name="T1" fmla="*/ 10 h 91"/>
                <a:gd name="T2" fmla="*/ 28 w 97"/>
                <a:gd name="T3" fmla="*/ 10 h 91"/>
                <a:gd name="T4" fmla="*/ 41 w 97"/>
                <a:gd name="T5" fmla="*/ 45 h 91"/>
                <a:gd name="T6" fmla="*/ 51 w 97"/>
                <a:gd name="T7" fmla="*/ 41 h 91"/>
                <a:gd name="T8" fmla="*/ 59 w 97"/>
                <a:gd name="T9" fmla="*/ 46 h 91"/>
                <a:gd name="T10" fmla="*/ 66 w 97"/>
                <a:gd name="T11" fmla="*/ 27 h 91"/>
                <a:gd name="T12" fmla="*/ 73 w 97"/>
                <a:gd name="T13" fmla="*/ 34 h 91"/>
                <a:gd name="T14" fmla="*/ 83 w 97"/>
                <a:gd name="T15" fmla="*/ 23 h 91"/>
                <a:gd name="T16" fmla="*/ 73 w 97"/>
                <a:gd name="T17" fmla="*/ 40 h 91"/>
                <a:gd name="T18" fmla="*/ 67 w 97"/>
                <a:gd name="T19" fmla="*/ 33 h 91"/>
                <a:gd name="T20" fmla="*/ 61 w 97"/>
                <a:gd name="T21" fmla="*/ 51 h 91"/>
                <a:gd name="T22" fmla="*/ 51 w 97"/>
                <a:gd name="T23" fmla="*/ 45 h 91"/>
                <a:gd name="T24" fmla="*/ 41 w 97"/>
                <a:gd name="T25" fmla="*/ 45 h 91"/>
                <a:gd name="T26" fmla="*/ 74 w 97"/>
                <a:gd name="T27" fmla="*/ 86 h 91"/>
                <a:gd name="T28" fmla="*/ 43 w 97"/>
                <a:gd name="T29" fmla="*/ 91 h 91"/>
                <a:gd name="T30" fmla="*/ 63 w 97"/>
                <a:gd name="T31" fmla="*/ 68 h 91"/>
                <a:gd name="T32" fmla="*/ 97 w 97"/>
                <a:gd name="T33" fmla="*/ 68 h 91"/>
                <a:gd name="T34" fmla="*/ 97 w 97"/>
                <a:gd name="T35" fmla="*/ 6 h 91"/>
                <a:gd name="T36" fmla="*/ 93 w 97"/>
                <a:gd name="T37" fmla="*/ 3 h 91"/>
                <a:gd name="T38" fmla="*/ 34 w 97"/>
                <a:gd name="T39" fmla="*/ 9 h 91"/>
                <a:gd name="T40" fmla="*/ 90 w 97"/>
                <a:gd name="T41" fmla="*/ 61 h 91"/>
                <a:gd name="T42" fmla="*/ 36 w 97"/>
                <a:gd name="T43" fmla="*/ 68 h 91"/>
                <a:gd name="T44" fmla="*/ 54 w 97"/>
                <a:gd name="T45" fmla="*/ 84 h 91"/>
                <a:gd name="T46" fmla="*/ 63 w 97"/>
                <a:gd name="T47" fmla="*/ 68 h 91"/>
                <a:gd name="T48" fmla="*/ 7 w 97"/>
                <a:gd name="T49" fmla="*/ 55 h 91"/>
                <a:gd name="T50" fmla="*/ 14 w 97"/>
                <a:gd name="T51" fmla="*/ 91 h 91"/>
                <a:gd name="T52" fmla="*/ 20 w 97"/>
                <a:gd name="T53" fmla="*/ 60 h 91"/>
                <a:gd name="T54" fmla="*/ 31 w 97"/>
                <a:gd name="T55" fmla="*/ 91 h 91"/>
                <a:gd name="T56" fmla="*/ 28 w 97"/>
                <a:gd name="T57" fmla="*/ 33 h 91"/>
                <a:gd name="T58" fmla="*/ 55 w 97"/>
                <a:gd name="T59" fmla="*/ 24 h 91"/>
                <a:gd name="T60" fmla="*/ 20 w 97"/>
                <a:gd name="T61" fmla="*/ 23 h 91"/>
                <a:gd name="T62" fmla="*/ 19 w 97"/>
                <a:gd name="T63" fmla="*/ 27 h 91"/>
                <a:gd name="T64" fmla="*/ 18 w 97"/>
                <a:gd name="T65" fmla="*/ 47 h 91"/>
                <a:gd name="T66" fmla="*/ 18 w 97"/>
                <a:gd name="T67" fmla="*/ 47 h 91"/>
                <a:gd name="T68" fmla="*/ 18 w 97"/>
                <a:gd name="T69" fmla="*/ 47 h 91"/>
                <a:gd name="T70" fmla="*/ 16 w 97"/>
                <a:gd name="T71" fmla="*/ 27 h 91"/>
                <a:gd name="T72" fmla="*/ 16 w 97"/>
                <a:gd name="T73" fmla="*/ 23 h 91"/>
                <a:gd name="T74" fmla="*/ 0 w 97"/>
                <a:gd name="T75" fmla="*/ 5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" h="91">
                  <a:moveTo>
                    <a:pt x="18" y="0"/>
                  </a:moveTo>
                  <a:cubicBezTo>
                    <a:pt x="12" y="0"/>
                    <a:pt x="8" y="4"/>
                    <a:pt x="8" y="10"/>
                  </a:cubicBezTo>
                  <a:cubicBezTo>
                    <a:pt x="8" y="16"/>
                    <a:pt x="12" y="20"/>
                    <a:pt x="18" y="20"/>
                  </a:cubicBezTo>
                  <a:cubicBezTo>
                    <a:pt x="24" y="20"/>
                    <a:pt x="28" y="16"/>
                    <a:pt x="28" y="10"/>
                  </a:cubicBezTo>
                  <a:cubicBezTo>
                    <a:pt x="28" y="4"/>
                    <a:pt x="24" y="0"/>
                    <a:pt x="18" y="0"/>
                  </a:cubicBezTo>
                  <a:close/>
                  <a:moveTo>
                    <a:pt x="41" y="45"/>
                  </a:moveTo>
                  <a:cubicBezTo>
                    <a:pt x="50" y="42"/>
                    <a:pt x="50" y="42"/>
                    <a:pt x="50" y="42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75" y="38"/>
                    <a:pt x="75" y="38"/>
                    <a:pt x="75" y="38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1" y="45"/>
                    <a:pt x="41" y="45"/>
                    <a:pt x="41" y="45"/>
                  </a:cubicBezTo>
                  <a:close/>
                  <a:moveTo>
                    <a:pt x="43" y="86"/>
                  </a:moveTo>
                  <a:cubicBezTo>
                    <a:pt x="74" y="86"/>
                    <a:pt x="74" y="86"/>
                    <a:pt x="74" y="86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86"/>
                    <a:pt x="43" y="86"/>
                    <a:pt x="43" y="86"/>
                  </a:cubicBezTo>
                  <a:close/>
                  <a:moveTo>
                    <a:pt x="63" y="68"/>
                  </a:moveTo>
                  <a:cubicBezTo>
                    <a:pt x="93" y="68"/>
                    <a:pt x="93" y="68"/>
                    <a:pt x="93" y="68"/>
                  </a:cubicBezTo>
                  <a:cubicBezTo>
                    <a:pt x="97" y="68"/>
                    <a:pt x="97" y="68"/>
                    <a:pt x="97" y="68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63" y="84"/>
                    <a:pt x="63" y="84"/>
                    <a:pt x="63" y="84"/>
                  </a:cubicBezTo>
                  <a:cubicBezTo>
                    <a:pt x="63" y="68"/>
                    <a:pt x="63" y="68"/>
                    <a:pt x="63" y="68"/>
                  </a:cubicBezTo>
                  <a:close/>
                  <a:moveTo>
                    <a:pt x="0" y="50"/>
                  </a:moveTo>
                  <a:cubicBezTo>
                    <a:pt x="7" y="55"/>
                    <a:pt x="7" y="55"/>
                    <a:pt x="7" y="55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2" y="91"/>
                    <a:pt x="22" y="91"/>
                    <a:pt x="22" y="91"/>
                  </a:cubicBezTo>
                  <a:cubicBezTo>
                    <a:pt x="31" y="91"/>
                    <a:pt x="31" y="91"/>
                    <a:pt x="31" y="91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5" y="23"/>
                    <a:pt x="5" y="23"/>
                    <a:pt x="5" y="23"/>
                  </a:cubicBezTo>
                  <a:lnTo>
                    <a:pt x="0" y="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" name="Oval 2"/>
          <p:cNvSpPr>
            <a:spLocks noChangeArrowheads="1"/>
          </p:cNvSpPr>
          <p:nvPr/>
        </p:nvSpPr>
        <p:spPr bwMode="auto">
          <a:xfrm>
            <a:off x="7014316" y="2228053"/>
            <a:ext cx="687390" cy="687390"/>
          </a:xfrm>
          <a:prstGeom prst="ellipse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07453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3" presetClass="exit" presetSubtype="16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7" grpId="2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9406" y="1734282"/>
            <a:ext cx="5738749" cy="1674937"/>
            <a:chOff x="-9406" y="1544053"/>
            <a:chExt cx="5738749" cy="2055394"/>
          </a:xfrm>
        </p:grpSpPr>
        <p:sp>
          <p:nvSpPr>
            <p:cNvPr id="4" name="圆角矩形 3"/>
            <p:cNvSpPr/>
            <p:nvPr/>
          </p:nvSpPr>
          <p:spPr>
            <a:xfrm>
              <a:off x="0" y="1707654"/>
              <a:ext cx="5544616" cy="1728192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圆角矩形 3"/>
            <p:cNvSpPr/>
            <p:nvPr/>
          </p:nvSpPr>
          <p:spPr>
            <a:xfrm>
              <a:off x="-9406" y="1544053"/>
              <a:ext cx="5738749" cy="2055394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rgbClr val="00B0F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21668" y="2248584"/>
            <a:ext cx="1287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87857A"/>
                </a:solidFill>
              </a:rPr>
              <a:t>Part 5</a:t>
            </a:r>
            <a:endParaRPr lang="zh-CN" altLang="en-US" sz="3600" dirty="0">
              <a:solidFill>
                <a:srgbClr val="87857A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659680" y="2158139"/>
            <a:ext cx="0" cy="827222"/>
          </a:xfrm>
          <a:prstGeom prst="line">
            <a:avLst/>
          </a:prstGeom>
          <a:ln>
            <a:solidFill>
              <a:schemeClr val="bg1">
                <a:alpha val="8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2195736" y="2340918"/>
            <a:ext cx="14670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zh-CN" altLang="en-US" sz="2400" spc="100" dirty="0">
                <a:solidFill>
                  <a:srgbClr val="533213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团队分工</a:t>
            </a:r>
            <a:endParaRPr lang="zh-CN" altLang="en-US" sz="2400" spc="100" dirty="0">
              <a:solidFill>
                <a:srgbClr val="E1740D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529918" y="1743657"/>
            <a:ext cx="1656184" cy="1656184"/>
            <a:chOff x="791580" y="1514307"/>
            <a:chExt cx="1656184" cy="1656184"/>
          </a:xfrm>
          <a:solidFill>
            <a:srgbClr val="C1E3EE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791580" y="1514307"/>
              <a:ext cx="1656184" cy="1656184"/>
              <a:chOff x="1259632" y="1419622"/>
              <a:chExt cx="2016224" cy="2016224"/>
            </a:xfrm>
            <a:grpFill/>
          </p:grpSpPr>
          <p:sp>
            <p:nvSpPr>
              <p:cNvPr id="13" name="椭圆 12"/>
              <p:cNvSpPr/>
              <p:nvPr/>
            </p:nvSpPr>
            <p:spPr>
              <a:xfrm>
                <a:off x="1403648" y="1563638"/>
                <a:ext cx="1728192" cy="17281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259632" y="1419622"/>
                <a:ext cx="2016224" cy="201622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1275978" y="2020136"/>
              <a:ext cx="687388" cy="644525"/>
            </a:xfrm>
            <a:custGeom>
              <a:avLst/>
              <a:gdLst>
                <a:gd name="T0" fmla="*/ 8 w 97"/>
                <a:gd name="T1" fmla="*/ 10 h 91"/>
                <a:gd name="T2" fmla="*/ 28 w 97"/>
                <a:gd name="T3" fmla="*/ 10 h 91"/>
                <a:gd name="T4" fmla="*/ 41 w 97"/>
                <a:gd name="T5" fmla="*/ 45 h 91"/>
                <a:gd name="T6" fmla="*/ 51 w 97"/>
                <a:gd name="T7" fmla="*/ 41 h 91"/>
                <a:gd name="T8" fmla="*/ 59 w 97"/>
                <a:gd name="T9" fmla="*/ 46 h 91"/>
                <a:gd name="T10" fmla="*/ 66 w 97"/>
                <a:gd name="T11" fmla="*/ 27 h 91"/>
                <a:gd name="T12" fmla="*/ 73 w 97"/>
                <a:gd name="T13" fmla="*/ 34 h 91"/>
                <a:gd name="T14" fmla="*/ 83 w 97"/>
                <a:gd name="T15" fmla="*/ 23 h 91"/>
                <a:gd name="T16" fmla="*/ 73 w 97"/>
                <a:gd name="T17" fmla="*/ 40 h 91"/>
                <a:gd name="T18" fmla="*/ 67 w 97"/>
                <a:gd name="T19" fmla="*/ 33 h 91"/>
                <a:gd name="T20" fmla="*/ 61 w 97"/>
                <a:gd name="T21" fmla="*/ 51 h 91"/>
                <a:gd name="T22" fmla="*/ 51 w 97"/>
                <a:gd name="T23" fmla="*/ 45 h 91"/>
                <a:gd name="T24" fmla="*/ 41 w 97"/>
                <a:gd name="T25" fmla="*/ 45 h 91"/>
                <a:gd name="T26" fmla="*/ 74 w 97"/>
                <a:gd name="T27" fmla="*/ 86 h 91"/>
                <a:gd name="T28" fmla="*/ 43 w 97"/>
                <a:gd name="T29" fmla="*/ 91 h 91"/>
                <a:gd name="T30" fmla="*/ 63 w 97"/>
                <a:gd name="T31" fmla="*/ 68 h 91"/>
                <a:gd name="T32" fmla="*/ 97 w 97"/>
                <a:gd name="T33" fmla="*/ 68 h 91"/>
                <a:gd name="T34" fmla="*/ 97 w 97"/>
                <a:gd name="T35" fmla="*/ 6 h 91"/>
                <a:gd name="T36" fmla="*/ 93 w 97"/>
                <a:gd name="T37" fmla="*/ 3 h 91"/>
                <a:gd name="T38" fmla="*/ 34 w 97"/>
                <a:gd name="T39" fmla="*/ 9 h 91"/>
                <a:gd name="T40" fmla="*/ 90 w 97"/>
                <a:gd name="T41" fmla="*/ 61 h 91"/>
                <a:gd name="T42" fmla="*/ 36 w 97"/>
                <a:gd name="T43" fmla="*/ 68 h 91"/>
                <a:gd name="T44" fmla="*/ 54 w 97"/>
                <a:gd name="T45" fmla="*/ 84 h 91"/>
                <a:gd name="T46" fmla="*/ 63 w 97"/>
                <a:gd name="T47" fmla="*/ 68 h 91"/>
                <a:gd name="T48" fmla="*/ 7 w 97"/>
                <a:gd name="T49" fmla="*/ 55 h 91"/>
                <a:gd name="T50" fmla="*/ 14 w 97"/>
                <a:gd name="T51" fmla="*/ 91 h 91"/>
                <a:gd name="T52" fmla="*/ 20 w 97"/>
                <a:gd name="T53" fmla="*/ 60 h 91"/>
                <a:gd name="T54" fmla="*/ 31 w 97"/>
                <a:gd name="T55" fmla="*/ 91 h 91"/>
                <a:gd name="T56" fmla="*/ 28 w 97"/>
                <a:gd name="T57" fmla="*/ 33 h 91"/>
                <a:gd name="T58" fmla="*/ 55 w 97"/>
                <a:gd name="T59" fmla="*/ 24 h 91"/>
                <a:gd name="T60" fmla="*/ 20 w 97"/>
                <a:gd name="T61" fmla="*/ 23 h 91"/>
                <a:gd name="T62" fmla="*/ 19 w 97"/>
                <a:gd name="T63" fmla="*/ 27 h 91"/>
                <a:gd name="T64" fmla="*/ 18 w 97"/>
                <a:gd name="T65" fmla="*/ 47 h 91"/>
                <a:gd name="T66" fmla="*/ 18 w 97"/>
                <a:gd name="T67" fmla="*/ 47 h 91"/>
                <a:gd name="T68" fmla="*/ 18 w 97"/>
                <a:gd name="T69" fmla="*/ 47 h 91"/>
                <a:gd name="T70" fmla="*/ 16 w 97"/>
                <a:gd name="T71" fmla="*/ 27 h 91"/>
                <a:gd name="T72" fmla="*/ 16 w 97"/>
                <a:gd name="T73" fmla="*/ 23 h 91"/>
                <a:gd name="T74" fmla="*/ 0 w 97"/>
                <a:gd name="T75" fmla="*/ 5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" h="91">
                  <a:moveTo>
                    <a:pt x="18" y="0"/>
                  </a:moveTo>
                  <a:cubicBezTo>
                    <a:pt x="12" y="0"/>
                    <a:pt x="8" y="4"/>
                    <a:pt x="8" y="10"/>
                  </a:cubicBezTo>
                  <a:cubicBezTo>
                    <a:pt x="8" y="16"/>
                    <a:pt x="12" y="20"/>
                    <a:pt x="18" y="20"/>
                  </a:cubicBezTo>
                  <a:cubicBezTo>
                    <a:pt x="24" y="20"/>
                    <a:pt x="28" y="16"/>
                    <a:pt x="28" y="10"/>
                  </a:cubicBezTo>
                  <a:cubicBezTo>
                    <a:pt x="28" y="4"/>
                    <a:pt x="24" y="0"/>
                    <a:pt x="18" y="0"/>
                  </a:cubicBezTo>
                  <a:close/>
                  <a:moveTo>
                    <a:pt x="41" y="45"/>
                  </a:moveTo>
                  <a:cubicBezTo>
                    <a:pt x="50" y="42"/>
                    <a:pt x="50" y="42"/>
                    <a:pt x="50" y="42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75" y="38"/>
                    <a:pt x="75" y="38"/>
                    <a:pt x="75" y="38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1" y="45"/>
                    <a:pt x="41" y="45"/>
                    <a:pt x="41" y="45"/>
                  </a:cubicBezTo>
                  <a:close/>
                  <a:moveTo>
                    <a:pt x="43" y="86"/>
                  </a:moveTo>
                  <a:cubicBezTo>
                    <a:pt x="74" y="86"/>
                    <a:pt x="74" y="86"/>
                    <a:pt x="74" y="86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86"/>
                    <a:pt x="43" y="86"/>
                    <a:pt x="43" y="86"/>
                  </a:cubicBezTo>
                  <a:close/>
                  <a:moveTo>
                    <a:pt x="63" y="68"/>
                  </a:moveTo>
                  <a:cubicBezTo>
                    <a:pt x="93" y="68"/>
                    <a:pt x="93" y="68"/>
                    <a:pt x="93" y="68"/>
                  </a:cubicBezTo>
                  <a:cubicBezTo>
                    <a:pt x="97" y="68"/>
                    <a:pt x="97" y="68"/>
                    <a:pt x="97" y="68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63" y="84"/>
                    <a:pt x="63" y="84"/>
                    <a:pt x="63" y="84"/>
                  </a:cubicBezTo>
                  <a:cubicBezTo>
                    <a:pt x="63" y="68"/>
                    <a:pt x="63" y="68"/>
                    <a:pt x="63" y="68"/>
                  </a:cubicBezTo>
                  <a:close/>
                  <a:moveTo>
                    <a:pt x="0" y="50"/>
                  </a:moveTo>
                  <a:cubicBezTo>
                    <a:pt x="7" y="55"/>
                    <a:pt x="7" y="55"/>
                    <a:pt x="7" y="55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2" y="91"/>
                    <a:pt x="22" y="91"/>
                    <a:pt x="22" y="91"/>
                  </a:cubicBezTo>
                  <a:cubicBezTo>
                    <a:pt x="31" y="91"/>
                    <a:pt x="31" y="91"/>
                    <a:pt x="31" y="91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5" y="23"/>
                    <a:pt x="5" y="23"/>
                    <a:pt x="5" y="23"/>
                  </a:cubicBezTo>
                  <a:lnTo>
                    <a:pt x="0" y="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" name="Oval 2"/>
          <p:cNvSpPr>
            <a:spLocks noChangeArrowheads="1"/>
          </p:cNvSpPr>
          <p:nvPr/>
        </p:nvSpPr>
        <p:spPr bwMode="auto">
          <a:xfrm>
            <a:off x="7014316" y="2228053"/>
            <a:ext cx="687390" cy="687390"/>
          </a:xfrm>
          <a:prstGeom prst="ellipse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2189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3" presetClass="exit" presetSubtype="16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7" grpId="2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90888" y="326990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 b="1" spc="-110">
                <a:solidFill>
                  <a:srgbClr val="3050AB"/>
                </a:solidFill>
                <a:latin typeface="NanLiHei_Eurostile" panose="02010600030101010101" pitchFamily="2" charset="-122"/>
                <a:ea typeface="NanLiHei_Eurostile" panose="02010600030101010101" pitchFamily="2" charset="-122"/>
              </a:defRPr>
            </a:lvl1pPr>
          </a:lstStyle>
          <a:p>
            <a:pPr defTabSz="685800"/>
            <a:r>
              <a:rPr lang="en-US" altLang="zh-CN" sz="1400" spc="100" dirty="0">
                <a:solidFill>
                  <a:srgbClr val="533213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5.</a:t>
            </a:r>
            <a:r>
              <a:rPr lang="zh-CN" altLang="en-US" sz="1400" spc="100" dirty="0">
                <a:solidFill>
                  <a:srgbClr val="533213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团队分工</a:t>
            </a:r>
            <a:endParaRPr lang="zh-CN" altLang="en-US" sz="1400" spc="100" dirty="0">
              <a:solidFill>
                <a:srgbClr val="E1740D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graphicFrame>
        <p:nvGraphicFramePr>
          <p:cNvPr id="14" name="图示 13"/>
          <p:cNvGraphicFramePr/>
          <p:nvPr>
            <p:extLst>
              <p:ext uri="{D42A27DB-BD31-4B8C-83A1-F6EECF244321}">
                <p14:modId xmlns:p14="http://schemas.microsoft.com/office/powerpoint/2010/main" val="1134222524"/>
              </p:ext>
            </p:extLst>
          </p:nvPr>
        </p:nvGraphicFramePr>
        <p:xfrm>
          <a:off x="1904444" y="869341"/>
          <a:ext cx="5320086" cy="3546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矩形 91"/>
          <p:cNvSpPr>
            <a:spLocks noChangeArrowheads="1"/>
          </p:cNvSpPr>
          <p:nvPr/>
        </p:nvSpPr>
        <p:spPr bwMode="auto">
          <a:xfrm>
            <a:off x="1403648" y="3259469"/>
            <a:ext cx="2020475" cy="1329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  <a:defRPr/>
            </a:pP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221701317 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卓晓鑫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Arial" charset="0"/>
            </a:endParaRPr>
          </a:p>
          <a:p>
            <a:pPr defTabSz="685800">
              <a:lnSpc>
                <a:spcPct val="150000"/>
              </a:lnSpc>
              <a:defRPr/>
            </a:pP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221701312 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张庭博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Arial" charset="0"/>
            </a:endParaRPr>
          </a:p>
          <a:p>
            <a:pPr defTabSz="685800">
              <a:lnSpc>
                <a:spcPct val="150000"/>
              </a:lnSpc>
              <a:defRPr/>
            </a:pP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221701333 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池政涛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Arial" charset="0"/>
            </a:endParaRPr>
          </a:p>
          <a:p>
            <a:pPr defTabSz="685800">
              <a:lnSpc>
                <a:spcPct val="150000"/>
              </a:lnSpc>
              <a:defRPr/>
            </a:pP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221701319 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郭秋中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Arial" charset="0"/>
            </a:endParaRPr>
          </a:p>
          <a:p>
            <a:pPr defTabSz="685800">
              <a:lnSpc>
                <a:spcPct val="150000"/>
              </a:lnSpc>
              <a:defRPr/>
            </a:pP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221701340 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</a:rPr>
              <a:t>胡海江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Arial" charset="0"/>
            </a:endParaRPr>
          </a:p>
        </p:txBody>
      </p:sp>
      <p:sp>
        <p:nvSpPr>
          <p:cNvPr id="16" name="矩形 91"/>
          <p:cNvSpPr>
            <a:spLocks noChangeArrowheads="1"/>
          </p:cNvSpPr>
          <p:nvPr/>
        </p:nvSpPr>
        <p:spPr bwMode="auto">
          <a:xfrm>
            <a:off x="3995936" y="282510"/>
            <a:ext cx="1966432" cy="569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  <a:defRPr/>
            </a:pP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221701338 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郭富强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800">
              <a:lnSpc>
                <a:spcPct val="150000"/>
              </a:lnSpc>
              <a:defRPr/>
            </a:pP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221701337 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朱凯文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Arial" charset="0"/>
            </a:endParaRPr>
          </a:p>
        </p:txBody>
      </p:sp>
      <p:sp>
        <p:nvSpPr>
          <p:cNvPr id="17" name="矩形 91"/>
          <p:cNvSpPr>
            <a:spLocks noChangeArrowheads="1"/>
          </p:cNvSpPr>
          <p:nvPr/>
        </p:nvSpPr>
        <p:spPr bwMode="auto">
          <a:xfrm>
            <a:off x="6372200" y="3363838"/>
            <a:ext cx="1966432" cy="316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221701328 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张春翔</a:t>
            </a:r>
          </a:p>
        </p:txBody>
      </p:sp>
    </p:spTree>
    <p:extLst>
      <p:ext uri="{BB962C8B-B14F-4D97-AF65-F5344CB8AC3E}">
        <p14:creationId xmlns:p14="http://schemas.microsoft.com/office/powerpoint/2010/main" val="106634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AsOne/>
      </p:bldGraphic>
      <p:bldP spid="15" grpId="0"/>
      <p:bldP spid="16" grpId="0"/>
      <p:bldP spid="1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90888" y="326990"/>
            <a:ext cx="18982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 b="1" spc="-110">
                <a:solidFill>
                  <a:srgbClr val="3050AB"/>
                </a:solidFill>
                <a:latin typeface="NanLiHei_Eurostile" panose="02010600030101010101" pitchFamily="2" charset="-122"/>
                <a:ea typeface="NanLiHei_Eurostile" panose="02010600030101010101" pitchFamily="2" charset="-122"/>
              </a:defRPr>
            </a:lvl1pPr>
          </a:lstStyle>
          <a:p>
            <a:pPr defTabSz="685800"/>
            <a:r>
              <a:rPr lang="en-US" altLang="zh-CN" sz="1400" spc="100" dirty="0">
                <a:solidFill>
                  <a:srgbClr val="533213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5.</a:t>
            </a:r>
            <a:r>
              <a:rPr lang="zh-CN" altLang="en-US" sz="1400" spc="100" dirty="0">
                <a:solidFill>
                  <a:srgbClr val="533213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本次作业团队分工</a:t>
            </a:r>
            <a:endParaRPr lang="zh-CN" altLang="en-US" sz="1400" spc="100" dirty="0">
              <a:solidFill>
                <a:srgbClr val="E1740D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0C362FB-0284-46CE-AB43-438B45FB4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110" y="987574"/>
            <a:ext cx="6403780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0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9406" y="1734282"/>
            <a:ext cx="5738749" cy="1674937"/>
            <a:chOff x="-9406" y="1544053"/>
            <a:chExt cx="5738749" cy="2055394"/>
          </a:xfrm>
        </p:grpSpPr>
        <p:sp>
          <p:nvSpPr>
            <p:cNvPr id="4" name="圆角矩形 3"/>
            <p:cNvSpPr/>
            <p:nvPr/>
          </p:nvSpPr>
          <p:spPr>
            <a:xfrm>
              <a:off x="0" y="1707654"/>
              <a:ext cx="5544616" cy="1728192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圆角矩形 3"/>
            <p:cNvSpPr/>
            <p:nvPr/>
          </p:nvSpPr>
          <p:spPr>
            <a:xfrm>
              <a:off x="-9406" y="1544053"/>
              <a:ext cx="5738749" cy="2055394"/>
            </a:xfrm>
            <a:custGeom>
              <a:avLst/>
              <a:gdLst/>
              <a:ahLst/>
              <a:cxnLst/>
              <a:rect l="l" t="t" r="r" b="b"/>
              <a:pathLst>
                <a:path w="5544616" h="1728192">
                  <a:moveTo>
                    <a:pt x="0" y="0"/>
                  </a:moveTo>
                  <a:lnTo>
                    <a:pt x="4680520" y="0"/>
                  </a:lnTo>
                  <a:cubicBezTo>
                    <a:pt x="5157747" y="0"/>
                    <a:pt x="5544616" y="386869"/>
                    <a:pt x="5544616" y="864096"/>
                  </a:cubicBezTo>
                  <a:cubicBezTo>
                    <a:pt x="5544616" y="1341323"/>
                    <a:pt x="5157747" y="1728192"/>
                    <a:pt x="4680520" y="1728192"/>
                  </a:cubicBezTo>
                  <a:lnTo>
                    <a:pt x="0" y="1728192"/>
                  </a:lnTo>
                  <a:close/>
                </a:path>
              </a:pathLst>
            </a:custGeom>
            <a:solidFill>
              <a:srgbClr val="00B0F0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21668" y="2248584"/>
            <a:ext cx="1287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C25300"/>
                </a:solidFill>
              </a:rPr>
              <a:t>Part 6</a:t>
            </a:r>
            <a:endParaRPr lang="zh-CN" altLang="en-US" sz="3600" dirty="0">
              <a:solidFill>
                <a:srgbClr val="C25300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659680" y="2158139"/>
            <a:ext cx="0" cy="827222"/>
          </a:xfrm>
          <a:prstGeom prst="line">
            <a:avLst/>
          </a:prstGeom>
          <a:ln>
            <a:solidFill>
              <a:schemeClr val="bg1">
                <a:alpha val="8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2195736" y="2340918"/>
            <a:ext cx="8258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zh-CN" altLang="en-US" sz="2400" spc="100" dirty="0">
                <a:solidFill>
                  <a:srgbClr val="C25300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总结</a:t>
            </a:r>
            <a:endParaRPr lang="zh-CN" altLang="en-US" sz="2400" spc="100" dirty="0">
              <a:solidFill>
                <a:srgbClr val="E1740D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529918" y="1743657"/>
            <a:ext cx="1656184" cy="1656184"/>
            <a:chOff x="791580" y="1514307"/>
            <a:chExt cx="1656184" cy="1656184"/>
          </a:xfrm>
          <a:solidFill>
            <a:srgbClr val="C1E3EE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791580" y="1514307"/>
              <a:ext cx="1656184" cy="1656184"/>
              <a:chOff x="1259632" y="1419622"/>
              <a:chExt cx="2016224" cy="2016224"/>
            </a:xfrm>
            <a:grpFill/>
          </p:grpSpPr>
          <p:sp>
            <p:nvSpPr>
              <p:cNvPr id="13" name="椭圆 12"/>
              <p:cNvSpPr/>
              <p:nvPr/>
            </p:nvSpPr>
            <p:spPr>
              <a:xfrm>
                <a:off x="1403648" y="1563638"/>
                <a:ext cx="1728192" cy="17281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259632" y="1419622"/>
                <a:ext cx="2016224" cy="201622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1275978" y="2020136"/>
              <a:ext cx="687388" cy="644525"/>
            </a:xfrm>
            <a:custGeom>
              <a:avLst/>
              <a:gdLst>
                <a:gd name="T0" fmla="*/ 8 w 97"/>
                <a:gd name="T1" fmla="*/ 10 h 91"/>
                <a:gd name="T2" fmla="*/ 28 w 97"/>
                <a:gd name="T3" fmla="*/ 10 h 91"/>
                <a:gd name="T4" fmla="*/ 41 w 97"/>
                <a:gd name="T5" fmla="*/ 45 h 91"/>
                <a:gd name="T6" fmla="*/ 51 w 97"/>
                <a:gd name="T7" fmla="*/ 41 h 91"/>
                <a:gd name="T8" fmla="*/ 59 w 97"/>
                <a:gd name="T9" fmla="*/ 46 h 91"/>
                <a:gd name="T10" fmla="*/ 66 w 97"/>
                <a:gd name="T11" fmla="*/ 27 h 91"/>
                <a:gd name="T12" fmla="*/ 73 w 97"/>
                <a:gd name="T13" fmla="*/ 34 h 91"/>
                <a:gd name="T14" fmla="*/ 83 w 97"/>
                <a:gd name="T15" fmla="*/ 23 h 91"/>
                <a:gd name="T16" fmla="*/ 73 w 97"/>
                <a:gd name="T17" fmla="*/ 40 h 91"/>
                <a:gd name="T18" fmla="*/ 67 w 97"/>
                <a:gd name="T19" fmla="*/ 33 h 91"/>
                <a:gd name="T20" fmla="*/ 61 w 97"/>
                <a:gd name="T21" fmla="*/ 51 h 91"/>
                <a:gd name="T22" fmla="*/ 51 w 97"/>
                <a:gd name="T23" fmla="*/ 45 h 91"/>
                <a:gd name="T24" fmla="*/ 41 w 97"/>
                <a:gd name="T25" fmla="*/ 45 h 91"/>
                <a:gd name="T26" fmla="*/ 74 w 97"/>
                <a:gd name="T27" fmla="*/ 86 h 91"/>
                <a:gd name="T28" fmla="*/ 43 w 97"/>
                <a:gd name="T29" fmla="*/ 91 h 91"/>
                <a:gd name="T30" fmla="*/ 63 w 97"/>
                <a:gd name="T31" fmla="*/ 68 h 91"/>
                <a:gd name="T32" fmla="*/ 97 w 97"/>
                <a:gd name="T33" fmla="*/ 68 h 91"/>
                <a:gd name="T34" fmla="*/ 97 w 97"/>
                <a:gd name="T35" fmla="*/ 6 h 91"/>
                <a:gd name="T36" fmla="*/ 93 w 97"/>
                <a:gd name="T37" fmla="*/ 3 h 91"/>
                <a:gd name="T38" fmla="*/ 34 w 97"/>
                <a:gd name="T39" fmla="*/ 9 h 91"/>
                <a:gd name="T40" fmla="*/ 90 w 97"/>
                <a:gd name="T41" fmla="*/ 61 h 91"/>
                <a:gd name="T42" fmla="*/ 36 w 97"/>
                <a:gd name="T43" fmla="*/ 68 h 91"/>
                <a:gd name="T44" fmla="*/ 54 w 97"/>
                <a:gd name="T45" fmla="*/ 84 h 91"/>
                <a:gd name="T46" fmla="*/ 63 w 97"/>
                <a:gd name="T47" fmla="*/ 68 h 91"/>
                <a:gd name="T48" fmla="*/ 7 w 97"/>
                <a:gd name="T49" fmla="*/ 55 h 91"/>
                <a:gd name="T50" fmla="*/ 14 w 97"/>
                <a:gd name="T51" fmla="*/ 91 h 91"/>
                <a:gd name="T52" fmla="*/ 20 w 97"/>
                <a:gd name="T53" fmla="*/ 60 h 91"/>
                <a:gd name="T54" fmla="*/ 31 w 97"/>
                <a:gd name="T55" fmla="*/ 91 h 91"/>
                <a:gd name="T56" fmla="*/ 28 w 97"/>
                <a:gd name="T57" fmla="*/ 33 h 91"/>
                <a:gd name="T58" fmla="*/ 55 w 97"/>
                <a:gd name="T59" fmla="*/ 24 h 91"/>
                <a:gd name="T60" fmla="*/ 20 w 97"/>
                <a:gd name="T61" fmla="*/ 23 h 91"/>
                <a:gd name="T62" fmla="*/ 19 w 97"/>
                <a:gd name="T63" fmla="*/ 27 h 91"/>
                <a:gd name="T64" fmla="*/ 18 w 97"/>
                <a:gd name="T65" fmla="*/ 47 h 91"/>
                <a:gd name="T66" fmla="*/ 18 w 97"/>
                <a:gd name="T67" fmla="*/ 47 h 91"/>
                <a:gd name="T68" fmla="*/ 18 w 97"/>
                <a:gd name="T69" fmla="*/ 47 h 91"/>
                <a:gd name="T70" fmla="*/ 16 w 97"/>
                <a:gd name="T71" fmla="*/ 27 h 91"/>
                <a:gd name="T72" fmla="*/ 16 w 97"/>
                <a:gd name="T73" fmla="*/ 23 h 91"/>
                <a:gd name="T74" fmla="*/ 0 w 97"/>
                <a:gd name="T75" fmla="*/ 5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" h="91">
                  <a:moveTo>
                    <a:pt x="18" y="0"/>
                  </a:moveTo>
                  <a:cubicBezTo>
                    <a:pt x="12" y="0"/>
                    <a:pt x="8" y="4"/>
                    <a:pt x="8" y="10"/>
                  </a:cubicBezTo>
                  <a:cubicBezTo>
                    <a:pt x="8" y="16"/>
                    <a:pt x="12" y="20"/>
                    <a:pt x="18" y="20"/>
                  </a:cubicBezTo>
                  <a:cubicBezTo>
                    <a:pt x="24" y="20"/>
                    <a:pt x="28" y="16"/>
                    <a:pt x="28" y="10"/>
                  </a:cubicBezTo>
                  <a:cubicBezTo>
                    <a:pt x="28" y="4"/>
                    <a:pt x="24" y="0"/>
                    <a:pt x="18" y="0"/>
                  </a:cubicBezTo>
                  <a:close/>
                  <a:moveTo>
                    <a:pt x="41" y="45"/>
                  </a:moveTo>
                  <a:cubicBezTo>
                    <a:pt x="50" y="42"/>
                    <a:pt x="50" y="42"/>
                    <a:pt x="50" y="42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75" y="38"/>
                    <a:pt x="75" y="38"/>
                    <a:pt x="75" y="38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1" y="45"/>
                    <a:pt x="41" y="45"/>
                    <a:pt x="41" y="45"/>
                  </a:cubicBezTo>
                  <a:close/>
                  <a:moveTo>
                    <a:pt x="43" y="86"/>
                  </a:moveTo>
                  <a:cubicBezTo>
                    <a:pt x="74" y="86"/>
                    <a:pt x="74" y="86"/>
                    <a:pt x="74" y="86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86"/>
                    <a:pt x="43" y="86"/>
                    <a:pt x="43" y="86"/>
                  </a:cubicBezTo>
                  <a:close/>
                  <a:moveTo>
                    <a:pt x="63" y="68"/>
                  </a:moveTo>
                  <a:cubicBezTo>
                    <a:pt x="93" y="68"/>
                    <a:pt x="93" y="68"/>
                    <a:pt x="93" y="68"/>
                  </a:cubicBezTo>
                  <a:cubicBezTo>
                    <a:pt x="97" y="68"/>
                    <a:pt x="97" y="68"/>
                    <a:pt x="97" y="68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63" y="84"/>
                    <a:pt x="63" y="84"/>
                    <a:pt x="63" y="84"/>
                  </a:cubicBezTo>
                  <a:cubicBezTo>
                    <a:pt x="63" y="68"/>
                    <a:pt x="63" y="68"/>
                    <a:pt x="63" y="68"/>
                  </a:cubicBezTo>
                  <a:close/>
                  <a:moveTo>
                    <a:pt x="0" y="50"/>
                  </a:moveTo>
                  <a:cubicBezTo>
                    <a:pt x="7" y="55"/>
                    <a:pt x="7" y="55"/>
                    <a:pt x="7" y="55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2" y="91"/>
                    <a:pt x="22" y="91"/>
                    <a:pt x="22" y="91"/>
                  </a:cubicBezTo>
                  <a:cubicBezTo>
                    <a:pt x="31" y="91"/>
                    <a:pt x="31" y="91"/>
                    <a:pt x="31" y="91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5" y="23"/>
                    <a:pt x="5" y="23"/>
                    <a:pt x="5" y="23"/>
                  </a:cubicBezTo>
                  <a:lnTo>
                    <a:pt x="0" y="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" name="Oval 2"/>
          <p:cNvSpPr>
            <a:spLocks noChangeArrowheads="1"/>
          </p:cNvSpPr>
          <p:nvPr/>
        </p:nvSpPr>
        <p:spPr bwMode="auto">
          <a:xfrm>
            <a:off x="7014316" y="2228053"/>
            <a:ext cx="687390" cy="687390"/>
          </a:xfrm>
          <a:prstGeom prst="ellipse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35176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3" presetClass="exit" presetSubtype="16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7" grpId="2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90888" y="326990"/>
            <a:ext cx="1321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 b="1" spc="-110">
                <a:solidFill>
                  <a:srgbClr val="3050AB"/>
                </a:solidFill>
                <a:latin typeface="NanLiHei_Eurostile" panose="02010600030101010101" pitchFamily="2" charset="-122"/>
                <a:ea typeface="NanLiHei_Eurostile" panose="02010600030101010101" pitchFamily="2" charset="-122"/>
              </a:defRPr>
            </a:lvl1pPr>
          </a:lstStyle>
          <a:p>
            <a:pPr defTabSz="685800"/>
            <a:r>
              <a:rPr lang="en-US" altLang="zh-CN" sz="1400" spc="100" dirty="0">
                <a:solidFill>
                  <a:srgbClr val="231F20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6.</a:t>
            </a:r>
            <a:r>
              <a:rPr lang="zh-CN" altLang="en-US" sz="1400" spc="100" dirty="0">
                <a:solidFill>
                  <a:srgbClr val="231F20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收获与期望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2420700" y="2164064"/>
            <a:ext cx="3505287" cy="1041174"/>
            <a:chOff x="2929102" y="2124307"/>
            <a:chExt cx="3505287" cy="1041174"/>
          </a:xfrm>
        </p:grpSpPr>
        <p:sp>
          <p:nvSpPr>
            <p:cNvPr id="15" name="直接连接符 14"/>
            <p:cNvSpPr/>
            <p:nvPr/>
          </p:nvSpPr>
          <p:spPr>
            <a:xfrm>
              <a:off x="2929102" y="2644894"/>
              <a:ext cx="2984700" cy="0"/>
            </a:xfrm>
            <a:prstGeom prst="line">
              <a:avLst/>
            </a:prstGeom>
            <a:ln w="22225">
              <a:solidFill>
                <a:srgbClr val="59ACB4"/>
              </a:solidFill>
            </a:ln>
          </p:spPr>
          <p:style>
            <a:lnRef idx="2">
              <a:scrgbClr r="0" g="0" b="0"/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16" name="组合 15"/>
            <p:cNvGrpSpPr/>
            <p:nvPr/>
          </p:nvGrpSpPr>
          <p:grpSpPr>
            <a:xfrm>
              <a:off x="5393215" y="2124307"/>
              <a:ext cx="1041174" cy="1041174"/>
              <a:chOff x="5393215" y="2124307"/>
              <a:chExt cx="1041174" cy="1041174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5393215" y="2124307"/>
                <a:ext cx="1041174" cy="1041174"/>
              </a:xfrm>
              <a:prstGeom prst="ellipse">
                <a:avLst/>
              </a:prstGeom>
              <a:solidFill>
                <a:srgbClr val="59ACB4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8" name="Freeform 13"/>
              <p:cNvSpPr>
                <a:spLocks noEditPoints="1"/>
              </p:cNvSpPr>
              <p:nvPr/>
            </p:nvSpPr>
            <p:spPr bwMode="auto">
              <a:xfrm>
                <a:off x="5657105" y="2353585"/>
                <a:ext cx="552274" cy="552274"/>
              </a:xfrm>
              <a:custGeom>
                <a:avLst/>
                <a:gdLst>
                  <a:gd name="T0" fmla="*/ 132 w 144"/>
                  <a:gd name="T1" fmla="*/ 61 h 144"/>
                  <a:gd name="T2" fmla="*/ 121 w 144"/>
                  <a:gd name="T3" fmla="*/ 46 h 144"/>
                  <a:gd name="T4" fmla="*/ 127 w 144"/>
                  <a:gd name="T5" fmla="*/ 33 h 144"/>
                  <a:gd name="T6" fmla="*/ 119 w 144"/>
                  <a:gd name="T7" fmla="*/ 17 h 144"/>
                  <a:gd name="T8" fmla="*/ 106 w 144"/>
                  <a:gd name="T9" fmla="*/ 22 h 144"/>
                  <a:gd name="T10" fmla="*/ 88 w 144"/>
                  <a:gd name="T11" fmla="*/ 19 h 144"/>
                  <a:gd name="T12" fmla="*/ 83 w 144"/>
                  <a:gd name="T13" fmla="*/ 6 h 144"/>
                  <a:gd name="T14" fmla="*/ 66 w 144"/>
                  <a:gd name="T15" fmla="*/ 0 h 144"/>
                  <a:gd name="T16" fmla="*/ 61 w 144"/>
                  <a:gd name="T17" fmla="*/ 12 h 144"/>
                  <a:gd name="T18" fmla="*/ 46 w 144"/>
                  <a:gd name="T19" fmla="*/ 23 h 144"/>
                  <a:gd name="T20" fmla="*/ 33 w 144"/>
                  <a:gd name="T21" fmla="*/ 17 h 144"/>
                  <a:gd name="T22" fmla="*/ 17 w 144"/>
                  <a:gd name="T23" fmla="*/ 25 h 144"/>
                  <a:gd name="T24" fmla="*/ 22 w 144"/>
                  <a:gd name="T25" fmla="*/ 38 h 144"/>
                  <a:gd name="T26" fmla="*/ 19 w 144"/>
                  <a:gd name="T27" fmla="*/ 56 h 144"/>
                  <a:gd name="T28" fmla="*/ 6 w 144"/>
                  <a:gd name="T29" fmla="*/ 61 h 144"/>
                  <a:gd name="T30" fmla="*/ 0 w 144"/>
                  <a:gd name="T31" fmla="*/ 78 h 144"/>
                  <a:gd name="T32" fmla="*/ 12 w 144"/>
                  <a:gd name="T33" fmla="*/ 83 h 144"/>
                  <a:gd name="T34" fmla="*/ 23 w 144"/>
                  <a:gd name="T35" fmla="*/ 98 h 144"/>
                  <a:gd name="T36" fmla="*/ 17 w 144"/>
                  <a:gd name="T37" fmla="*/ 111 h 144"/>
                  <a:gd name="T38" fmla="*/ 25 w 144"/>
                  <a:gd name="T39" fmla="*/ 127 h 144"/>
                  <a:gd name="T40" fmla="*/ 38 w 144"/>
                  <a:gd name="T41" fmla="*/ 122 h 144"/>
                  <a:gd name="T42" fmla="*/ 56 w 144"/>
                  <a:gd name="T43" fmla="*/ 125 h 144"/>
                  <a:gd name="T44" fmla="*/ 61 w 144"/>
                  <a:gd name="T45" fmla="*/ 138 h 144"/>
                  <a:gd name="T46" fmla="*/ 78 w 144"/>
                  <a:gd name="T47" fmla="*/ 144 h 144"/>
                  <a:gd name="T48" fmla="*/ 83 w 144"/>
                  <a:gd name="T49" fmla="*/ 132 h 144"/>
                  <a:gd name="T50" fmla="*/ 98 w 144"/>
                  <a:gd name="T51" fmla="*/ 121 h 144"/>
                  <a:gd name="T52" fmla="*/ 111 w 144"/>
                  <a:gd name="T53" fmla="*/ 127 h 144"/>
                  <a:gd name="T54" fmla="*/ 127 w 144"/>
                  <a:gd name="T55" fmla="*/ 119 h 144"/>
                  <a:gd name="T56" fmla="*/ 122 w 144"/>
                  <a:gd name="T57" fmla="*/ 106 h 144"/>
                  <a:gd name="T58" fmla="*/ 125 w 144"/>
                  <a:gd name="T59" fmla="*/ 88 h 144"/>
                  <a:gd name="T60" fmla="*/ 138 w 144"/>
                  <a:gd name="T61" fmla="*/ 83 h 144"/>
                  <a:gd name="T62" fmla="*/ 144 w 144"/>
                  <a:gd name="T63" fmla="*/ 66 h 144"/>
                  <a:gd name="T64" fmla="*/ 100 w 144"/>
                  <a:gd name="T65" fmla="*/ 72 h 144"/>
                  <a:gd name="T66" fmla="*/ 44 w 144"/>
                  <a:gd name="T67" fmla="*/ 72 h 144"/>
                  <a:gd name="T68" fmla="*/ 100 w 144"/>
                  <a:gd name="T69" fmla="*/ 72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4" h="144">
                    <a:moveTo>
                      <a:pt x="138" y="61"/>
                    </a:moveTo>
                    <a:cubicBezTo>
                      <a:pt x="132" y="61"/>
                      <a:pt x="132" y="61"/>
                      <a:pt x="132" y="61"/>
                    </a:cubicBezTo>
                    <a:cubicBezTo>
                      <a:pt x="129" y="61"/>
                      <a:pt x="126" y="59"/>
                      <a:pt x="125" y="56"/>
                    </a:cubicBezTo>
                    <a:cubicBezTo>
                      <a:pt x="121" y="46"/>
                      <a:pt x="121" y="46"/>
                      <a:pt x="121" y="46"/>
                    </a:cubicBezTo>
                    <a:cubicBezTo>
                      <a:pt x="119" y="44"/>
                      <a:pt x="120" y="40"/>
                      <a:pt x="122" y="38"/>
                    </a:cubicBezTo>
                    <a:cubicBezTo>
                      <a:pt x="127" y="33"/>
                      <a:pt x="127" y="33"/>
                      <a:pt x="127" y="33"/>
                    </a:cubicBezTo>
                    <a:cubicBezTo>
                      <a:pt x="129" y="31"/>
                      <a:pt x="129" y="27"/>
                      <a:pt x="127" y="25"/>
                    </a:cubicBezTo>
                    <a:cubicBezTo>
                      <a:pt x="119" y="17"/>
                      <a:pt x="119" y="17"/>
                      <a:pt x="119" y="17"/>
                    </a:cubicBezTo>
                    <a:cubicBezTo>
                      <a:pt x="117" y="15"/>
                      <a:pt x="113" y="15"/>
                      <a:pt x="111" y="17"/>
                    </a:cubicBezTo>
                    <a:cubicBezTo>
                      <a:pt x="106" y="22"/>
                      <a:pt x="106" y="22"/>
                      <a:pt x="106" y="22"/>
                    </a:cubicBezTo>
                    <a:cubicBezTo>
                      <a:pt x="104" y="24"/>
                      <a:pt x="100" y="25"/>
                      <a:pt x="98" y="23"/>
                    </a:cubicBezTo>
                    <a:cubicBezTo>
                      <a:pt x="88" y="19"/>
                      <a:pt x="88" y="19"/>
                      <a:pt x="88" y="19"/>
                    </a:cubicBezTo>
                    <a:cubicBezTo>
                      <a:pt x="85" y="18"/>
                      <a:pt x="83" y="15"/>
                      <a:pt x="83" y="12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3" y="2"/>
                      <a:pt x="81" y="0"/>
                      <a:pt x="78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63" y="0"/>
                      <a:pt x="61" y="2"/>
                      <a:pt x="61" y="6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5"/>
                      <a:pt x="59" y="18"/>
                      <a:pt x="56" y="19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44" y="25"/>
                      <a:pt x="40" y="24"/>
                      <a:pt x="38" y="22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31" y="15"/>
                      <a:pt x="27" y="15"/>
                      <a:pt x="25" y="17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5" y="27"/>
                      <a:pt x="15" y="31"/>
                      <a:pt x="17" y="33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24" y="40"/>
                      <a:pt x="25" y="44"/>
                      <a:pt x="23" y="46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18" y="59"/>
                      <a:pt x="15" y="61"/>
                      <a:pt x="12" y="61"/>
                    </a:cubicBezTo>
                    <a:cubicBezTo>
                      <a:pt x="6" y="61"/>
                      <a:pt x="6" y="61"/>
                      <a:pt x="6" y="61"/>
                    </a:cubicBezTo>
                    <a:cubicBezTo>
                      <a:pt x="2" y="61"/>
                      <a:pt x="0" y="63"/>
                      <a:pt x="0" y="66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1"/>
                      <a:pt x="2" y="83"/>
                      <a:pt x="6" y="83"/>
                    </a:cubicBezTo>
                    <a:cubicBezTo>
                      <a:pt x="12" y="83"/>
                      <a:pt x="12" y="83"/>
                      <a:pt x="12" y="83"/>
                    </a:cubicBezTo>
                    <a:cubicBezTo>
                      <a:pt x="15" y="83"/>
                      <a:pt x="18" y="85"/>
                      <a:pt x="19" y="88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5" y="100"/>
                      <a:pt x="24" y="104"/>
                      <a:pt x="22" y="106"/>
                    </a:cubicBezTo>
                    <a:cubicBezTo>
                      <a:pt x="17" y="111"/>
                      <a:pt x="17" y="111"/>
                      <a:pt x="17" y="111"/>
                    </a:cubicBezTo>
                    <a:cubicBezTo>
                      <a:pt x="15" y="113"/>
                      <a:pt x="15" y="117"/>
                      <a:pt x="17" y="119"/>
                    </a:cubicBezTo>
                    <a:cubicBezTo>
                      <a:pt x="25" y="127"/>
                      <a:pt x="25" y="127"/>
                      <a:pt x="25" y="127"/>
                    </a:cubicBezTo>
                    <a:cubicBezTo>
                      <a:pt x="27" y="129"/>
                      <a:pt x="31" y="129"/>
                      <a:pt x="33" y="127"/>
                    </a:cubicBezTo>
                    <a:cubicBezTo>
                      <a:pt x="38" y="122"/>
                      <a:pt x="38" y="122"/>
                      <a:pt x="38" y="122"/>
                    </a:cubicBezTo>
                    <a:cubicBezTo>
                      <a:pt x="40" y="120"/>
                      <a:pt x="44" y="119"/>
                      <a:pt x="46" y="121"/>
                    </a:cubicBezTo>
                    <a:cubicBezTo>
                      <a:pt x="56" y="125"/>
                      <a:pt x="56" y="125"/>
                      <a:pt x="56" y="125"/>
                    </a:cubicBezTo>
                    <a:cubicBezTo>
                      <a:pt x="59" y="126"/>
                      <a:pt x="61" y="129"/>
                      <a:pt x="61" y="132"/>
                    </a:cubicBezTo>
                    <a:cubicBezTo>
                      <a:pt x="61" y="138"/>
                      <a:pt x="61" y="138"/>
                      <a:pt x="61" y="138"/>
                    </a:cubicBezTo>
                    <a:cubicBezTo>
                      <a:pt x="61" y="142"/>
                      <a:pt x="63" y="144"/>
                      <a:pt x="66" y="144"/>
                    </a:cubicBezTo>
                    <a:cubicBezTo>
                      <a:pt x="78" y="144"/>
                      <a:pt x="78" y="144"/>
                      <a:pt x="78" y="144"/>
                    </a:cubicBezTo>
                    <a:cubicBezTo>
                      <a:pt x="81" y="144"/>
                      <a:pt x="83" y="142"/>
                      <a:pt x="83" y="138"/>
                    </a:cubicBezTo>
                    <a:cubicBezTo>
                      <a:pt x="83" y="132"/>
                      <a:pt x="83" y="132"/>
                      <a:pt x="83" y="132"/>
                    </a:cubicBezTo>
                    <a:cubicBezTo>
                      <a:pt x="83" y="129"/>
                      <a:pt x="85" y="126"/>
                      <a:pt x="88" y="125"/>
                    </a:cubicBezTo>
                    <a:cubicBezTo>
                      <a:pt x="98" y="121"/>
                      <a:pt x="98" y="121"/>
                      <a:pt x="98" y="121"/>
                    </a:cubicBezTo>
                    <a:cubicBezTo>
                      <a:pt x="100" y="119"/>
                      <a:pt x="104" y="120"/>
                      <a:pt x="106" y="122"/>
                    </a:cubicBezTo>
                    <a:cubicBezTo>
                      <a:pt x="111" y="127"/>
                      <a:pt x="111" y="127"/>
                      <a:pt x="111" y="127"/>
                    </a:cubicBezTo>
                    <a:cubicBezTo>
                      <a:pt x="113" y="129"/>
                      <a:pt x="117" y="129"/>
                      <a:pt x="119" y="127"/>
                    </a:cubicBezTo>
                    <a:cubicBezTo>
                      <a:pt x="127" y="119"/>
                      <a:pt x="127" y="119"/>
                      <a:pt x="127" y="119"/>
                    </a:cubicBezTo>
                    <a:cubicBezTo>
                      <a:pt x="129" y="117"/>
                      <a:pt x="129" y="113"/>
                      <a:pt x="127" y="111"/>
                    </a:cubicBezTo>
                    <a:cubicBezTo>
                      <a:pt x="122" y="106"/>
                      <a:pt x="122" y="106"/>
                      <a:pt x="122" y="106"/>
                    </a:cubicBezTo>
                    <a:cubicBezTo>
                      <a:pt x="120" y="104"/>
                      <a:pt x="119" y="100"/>
                      <a:pt x="121" y="98"/>
                    </a:cubicBezTo>
                    <a:cubicBezTo>
                      <a:pt x="125" y="88"/>
                      <a:pt x="125" y="88"/>
                      <a:pt x="125" y="88"/>
                    </a:cubicBezTo>
                    <a:cubicBezTo>
                      <a:pt x="126" y="85"/>
                      <a:pt x="129" y="83"/>
                      <a:pt x="132" y="83"/>
                    </a:cubicBezTo>
                    <a:cubicBezTo>
                      <a:pt x="138" y="83"/>
                      <a:pt x="138" y="83"/>
                      <a:pt x="138" y="83"/>
                    </a:cubicBezTo>
                    <a:cubicBezTo>
                      <a:pt x="142" y="83"/>
                      <a:pt x="144" y="81"/>
                      <a:pt x="144" y="78"/>
                    </a:cubicBezTo>
                    <a:cubicBezTo>
                      <a:pt x="144" y="66"/>
                      <a:pt x="144" y="66"/>
                      <a:pt x="144" y="66"/>
                    </a:cubicBezTo>
                    <a:cubicBezTo>
                      <a:pt x="144" y="63"/>
                      <a:pt x="142" y="61"/>
                      <a:pt x="138" y="61"/>
                    </a:cubicBezTo>
                    <a:moveTo>
                      <a:pt x="100" y="72"/>
                    </a:moveTo>
                    <a:cubicBezTo>
                      <a:pt x="100" y="87"/>
                      <a:pt x="87" y="100"/>
                      <a:pt x="72" y="100"/>
                    </a:cubicBezTo>
                    <a:cubicBezTo>
                      <a:pt x="57" y="100"/>
                      <a:pt x="44" y="87"/>
                      <a:pt x="44" y="72"/>
                    </a:cubicBezTo>
                    <a:cubicBezTo>
                      <a:pt x="44" y="57"/>
                      <a:pt x="57" y="44"/>
                      <a:pt x="72" y="44"/>
                    </a:cubicBezTo>
                    <a:cubicBezTo>
                      <a:pt x="87" y="44"/>
                      <a:pt x="100" y="57"/>
                      <a:pt x="100" y="7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1209467" y="3378767"/>
            <a:ext cx="4005051" cy="1041174"/>
            <a:chOff x="2929102" y="3339010"/>
            <a:chExt cx="4005051" cy="1041174"/>
          </a:xfrm>
        </p:grpSpPr>
        <p:sp>
          <p:nvSpPr>
            <p:cNvPr id="20" name="直接连接符 19"/>
            <p:cNvSpPr/>
            <p:nvPr/>
          </p:nvSpPr>
          <p:spPr>
            <a:xfrm>
              <a:off x="2929102" y="3859598"/>
              <a:ext cx="3484463" cy="0"/>
            </a:xfrm>
            <a:prstGeom prst="line">
              <a:avLst/>
            </a:prstGeom>
            <a:ln w="22225">
              <a:solidFill>
                <a:srgbClr val="213C51"/>
              </a:solidFill>
            </a:ln>
          </p:spPr>
          <p:style>
            <a:lnRef idx="2">
              <a:scrgbClr r="0" g="0" b="0"/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21" name="组合 20"/>
            <p:cNvGrpSpPr/>
            <p:nvPr/>
          </p:nvGrpSpPr>
          <p:grpSpPr>
            <a:xfrm>
              <a:off x="5892979" y="3339010"/>
              <a:ext cx="1041174" cy="1041174"/>
              <a:chOff x="5892979" y="3339010"/>
              <a:chExt cx="1041174" cy="1041174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892979" y="3339010"/>
                <a:ext cx="1041174" cy="1041174"/>
              </a:xfrm>
              <a:prstGeom prst="ellipse">
                <a:avLst/>
              </a:prstGeom>
              <a:solidFill>
                <a:srgbClr val="213C51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>
                  <a:hueOff val="0"/>
                  <a:satOff val="0"/>
                  <a:lumOff val="0"/>
                  <a:alphaOff val="0"/>
                </a:schemeClr>
              </a:fontRef>
            </p:style>
          </p:sp>
          <p:grpSp>
            <p:nvGrpSpPr>
              <p:cNvPr id="23" name="Group 24"/>
              <p:cNvGrpSpPr>
                <a:grpSpLocks noChangeAspect="1"/>
              </p:cNvGrpSpPr>
              <p:nvPr/>
            </p:nvGrpSpPr>
            <p:grpSpPr bwMode="auto">
              <a:xfrm>
                <a:off x="6135845" y="3657601"/>
                <a:ext cx="567602" cy="381664"/>
                <a:chOff x="2706" y="1503"/>
                <a:chExt cx="348" cy="234"/>
              </a:xfrm>
              <a:solidFill>
                <a:schemeClr val="bg1"/>
              </a:solidFill>
            </p:grpSpPr>
            <p:sp>
              <p:nvSpPr>
                <p:cNvPr id="24" name="Freeform 25"/>
                <p:cNvSpPr>
                  <a:spLocks/>
                </p:cNvSpPr>
                <p:nvPr/>
              </p:nvSpPr>
              <p:spPr bwMode="auto">
                <a:xfrm>
                  <a:off x="2718" y="1503"/>
                  <a:ext cx="324" cy="137"/>
                </a:xfrm>
                <a:custGeom>
                  <a:avLst/>
                  <a:gdLst>
                    <a:gd name="T0" fmla="*/ 67 w 134"/>
                    <a:gd name="T1" fmla="*/ 56 h 56"/>
                    <a:gd name="T2" fmla="*/ 134 w 134"/>
                    <a:gd name="T3" fmla="*/ 0 h 56"/>
                    <a:gd name="T4" fmla="*/ 133 w 134"/>
                    <a:gd name="T5" fmla="*/ 0 h 56"/>
                    <a:gd name="T6" fmla="*/ 1 w 134"/>
                    <a:gd name="T7" fmla="*/ 0 h 56"/>
                    <a:gd name="T8" fmla="*/ 0 w 134"/>
                    <a:gd name="T9" fmla="*/ 0 h 56"/>
                    <a:gd name="T10" fmla="*/ 67 w 134"/>
                    <a:gd name="T11" fmla="*/ 5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4" h="56">
                      <a:moveTo>
                        <a:pt x="67" y="56"/>
                      </a:moveTo>
                      <a:cubicBezTo>
                        <a:pt x="134" y="0"/>
                        <a:pt x="134" y="0"/>
                        <a:pt x="134" y="0"/>
                      </a:cubicBezTo>
                      <a:cubicBezTo>
                        <a:pt x="134" y="0"/>
                        <a:pt x="133" y="0"/>
                        <a:pt x="13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lnTo>
                        <a:pt x="67" y="5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zh-CN" altLang="en-US" sz="135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" name="Freeform 26"/>
                <p:cNvSpPr>
                  <a:spLocks/>
                </p:cNvSpPr>
                <p:nvPr/>
              </p:nvSpPr>
              <p:spPr bwMode="auto">
                <a:xfrm>
                  <a:off x="2938" y="1513"/>
                  <a:ext cx="116" cy="212"/>
                </a:xfrm>
                <a:custGeom>
                  <a:avLst/>
                  <a:gdLst>
                    <a:gd name="T0" fmla="*/ 48 w 48"/>
                    <a:gd name="T1" fmla="*/ 2 h 87"/>
                    <a:gd name="T2" fmla="*/ 48 w 48"/>
                    <a:gd name="T3" fmla="*/ 0 h 87"/>
                    <a:gd name="T4" fmla="*/ 0 w 48"/>
                    <a:gd name="T5" fmla="*/ 40 h 87"/>
                    <a:gd name="T6" fmla="*/ 48 w 48"/>
                    <a:gd name="T7" fmla="*/ 87 h 87"/>
                    <a:gd name="T8" fmla="*/ 48 w 48"/>
                    <a:gd name="T9" fmla="*/ 86 h 87"/>
                    <a:gd name="T10" fmla="*/ 48 w 48"/>
                    <a:gd name="T11" fmla="*/ 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8" h="87">
                      <a:moveTo>
                        <a:pt x="48" y="2"/>
                      </a:moveTo>
                      <a:cubicBezTo>
                        <a:pt x="48" y="1"/>
                        <a:pt x="48" y="1"/>
                        <a:pt x="48" y="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48" y="87"/>
                        <a:pt x="48" y="87"/>
                        <a:pt x="48" y="87"/>
                      </a:cubicBezTo>
                      <a:cubicBezTo>
                        <a:pt x="48" y="87"/>
                        <a:pt x="48" y="87"/>
                        <a:pt x="48" y="86"/>
                      </a:cubicBezTo>
                      <a:lnTo>
                        <a:pt x="48" y="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zh-CN" altLang="en-US" sz="135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" name="Freeform 27"/>
                <p:cNvSpPr>
                  <a:spLocks/>
                </p:cNvSpPr>
                <p:nvPr/>
              </p:nvSpPr>
              <p:spPr bwMode="auto">
                <a:xfrm>
                  <a:off x="2706" y="1513"/>
                  <a:ext cx="116" cy="212"/>
                </a:xfrm>
                <a:custGeom>
                  <a:avLst/>
                  <a:gdLst>
                    <a:gd name="T0" fmla="*/ 0 w 48"/>
                    <a:gd name="T1" fmla="*/ 0 h 87"/>
                    <a:gd name="T2" fmla="*/ 0 w 48"/>
                    <a:gd name="T3" fmla="*/ 2 h 87"/>
                    <a:gd name="T4" fmla="*/ 0 w 48"/>
                    <a:gd name="T5" fmla="*/ 86 h 87"/>
                    <a:gd name="T6" fmla="*/ 0 w 48"/>
                    <a:gd name="T7" fmla="*/ 87 h 87"/>
                    <a:gd name="T8" fmla="*/ 48 w 48"/>
                    <a:gd name="T9" fmla="*/ 40 h 87"/>
                    <a:gd name="T10" fmla="*/ 0 w 48"/>
                    <a:gd name="T11" fmla="*/ 0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8" h="87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86"/>
                        <a:pt x="0" y="86"/>
                        <a:pt x="0" y="86"/>
                      </a:cubicBezTo>
                      <a:cubicBezTo>
                        <a:pt x="0" y="87"/>
                        <a:pt x="0" y="87"/>
                        <a:pt x="0" y="87"/>
                      </a:cubicBezTo>
                      <a:cubicBezTo>
                        <a:pt x="48" y="40"/>
                        <a:pt x="48" y="40"/>
                        <a:pt x="48" y="4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zh-CN" altLang="en-US" sz="135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" name="Freeform 28"/>
                <p:cNvSpPr>
                  <a:spLocks/>
                </p:cNvSpPr>
                <p:nvPr/>
              </p:nvSpPr>
              <p:spPr bwMode="auto">
                <a:xfrm>
                  <a:off x="2718" y="1620"/>
                  <a:ext cx="324" cy="117"/>
                </a:xfrm>
                <a:custGeom>
                  <a:avLst/>
                  <a:gdLst>
                    <a:gd name="T0" fmla="*/ 86 w 134"/>
                    <a:gd name="T1" fmla="*/ 0 h 48"/>
                    <a:gd name="T2" fmla="*/ 69 w 134"/>
                    <a:gd name="T3" fmla="*/ 14 h 48"/>
                    <a:gd name="T4" fmla="*/ 67 w 134"/>
                    <a:gd name="T5" fmla="*/ 15 h 48"/>
                    <a:gd name="T6" fmla="*/ 65 w 134"/>
                    <a:gd name="T7" fmla="*/ 14 h 48"/>
                    <a:gd name="T8" fmla="*/ 48 w 134"/>
                    <a:gd name="T9" fmla="*/ 0 h 48"/>
                    <a:gd name="T10" fmla="*/ 0 w 134"/>
                    <a:gd name="T11" fmla="*/ 48 h 48"/>
                    <a:gd name="T12" fmla="*/ 1 w 134"/>
                    <a:gd name="T13" fmla="*/ 48 h 48"/>
                    <a:gd name="T14" fmla="*/ 133 w 134"/>
                    <a:gd name="T15" fmla="*/ 48 h 48"/>
                    <a:gd name="T16" fmla="*/ 134 w 134"/>
                    <a:gd name="T17" fmla="*/ 48 h 48"/>
                    <a:gd name="T18" fmla="*/ 86 w 134"/>
                    <a:gd name="T19" fmla="*/ 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4" h="48">
                      <a:moveTo>
                        <a:pt x="86" y="0"/>
                      </a:moveTo>
                      <a:cubicBezTo>
                        <a:pt x="69" y="14"/>
                        <a:pt x="69" y="14"/>
                        <a:pt x="69" y="14"/>
                      </a:cubicBezTo>
                      <a:cubicBezTo>
                        <a:pt x="68" y="15"/>
                        <a:pt x="68" y="15"/>
                        <a:pt x="67" y="15"/>
                      </a:cubicBezTo>
                      <a:cubicBezTo>
                        <a:pt x="66" y="15"/>
                        <a:pt x="66" y="15"/>
                        <a:pt x="65" y="14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0" y="48"/>
                        <a:pt x="0" y="48"/>
                        <a:pt x="0" y="48"/>
                      </a:cubicBezTo>
                      <a:cubicBezTo>
                        <a:pt x="0" y="48"/>
                        <a:pt x="0" y="48"/>
                        <a:pt x="1" y="48"/>
                      </a:cubicBezTo>
                      <a:cubicBezTo>
                        <a:pt x="133" y="48"/>
                        <a:pt x="133" y="48"/>
                        <a:pt x="133" y="48"/>
                      </a:cubicBezTo>
                      <a:cubicBezTo>
                        <a:pt x="134" y="48"/>
                        <a:pt x="134" y="48"/>
                        <a:pt x="134" y="48"/>
                      </a:cubicBezTo>
                      <a:lnTo>
                        <a:pt x="8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zh-CN" altLang="en-US" sz="1350">
                    <a:solidFill>
                      <a:prstClr val="black"/>
                    </a:solidFill>
                  </a:endParaRPr>
                </a:p>
              </p:txBody>
            </p:sp>
          </p:grpSp>
        </p:grpSp>
      </p:grpSp>
      <p:grpSp>
        <p:nvGrpSpPr>
          <p:cNvPr id="29" name="组合 28"/>
          <p:cNvGrpSpPr/>
          <p:nvPr/>
        </p:nvGrpSpPr>
        <p:grpSpPr>
          <a:xfrm>
            <a:off x="1209467" y="949360"/>
            <a:ext cx="4005051" cy="1041174"/>
            <a:chOff x="2929102" y="909603"/>
            <a:chExt cx="4005051" cy="1041174"/>
          </a:xfrm>
        </p:grpSpPr>
        <p:sp>
          <p:nvSpPr>
            <p:cNvPr id="30" name="直接连接符 29"/>
            <p:cNvSpPr/>
            <p:nvPr/>
          </p:nvSpPr>
          <p:spPr>
            <a:xfrm>
              <a:off x="2929102" y="1430190"/>
              <a:ext cx="3484463" cy="0"/>
            </a:xfrm>
            <a:prstGeom prst="line">
              <a:avLst/>
            </a:prstGeom>
            <a:ln w="22225">
              <a:solidFill>
                <a:srgbClr val="E1740D"/>
              </a:solidFill>
            </a:ln>
          </p:spPr>
          <p:style>
            <a:lnRef idx="2">
              <a:scrgbClr r="0" g="0" b="0"/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31" name="组合 30"/>
            <p:cNvGrpSpPr/>
            <p:nvPr/>
          </p:nvGrpSpPr>
          <p:grpSpPr>
            <a:xfrm>
              <a:off x="5892979" y="909603"/>
              <a:ext cx="1041174" cy="1041174"/>
              <a:chOff x="5892979" y="909603"/>
              <a:chExt cx="1041174" cy="1041174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5892979" y="909603"/>
                <a:ext cx="1041174" cy="1041174"/>
              </a:xfrm>
              <a:prstGeom prst="ellipse">
                <a:avLst/>
              </a:prstGeom>
              <a:solidFill>
                <a:srgbClr val="E1740D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>
                  <a:hueOff val="0"/>
                  <a:satOff val="0"/>
                  <a:lumOff val="0"/>
                  <a:alphaOff val="0"/>
                </a:schemeClr>
              </a:fontRef>
            </p:style>
          </p:sp>
          <p:grpSp>
            <p:nvGrpSpPr>
              <p:cNvPr id="33" name="组合 32"/>
              <p:cNvGrpSpPr/>
              <p:nvPr/>
            </p:nvGrpSpPr>
            <p:grpSpPr>
              <a:xfrm>
                <a:off x="6143796" y="1096470"/>
                <a:ext cx="559153" cy="559155"/>
                <a:chOff x="6183552" y="1096470"/>
                <a:chExt cx="559153" cy="559155"/>
              </a:xfrm>
              <a:solidFill>
                <a:schemeClr val="bg1"/>
              </a:solidFill>
            </p:grpSpPr>
            <p:sp>
              <p:nvSpPr>
                <p:cNvPr id="34" name="Freeform 5"/>
                <p:cNvSpPr>
                  <a:spLocks/>
                </p:cNvSpPr>
                <p:nvPr/>
              </p:nvSpPr>
              <p:spPr bwMode="auto">
                <a:xfrm>
                  <a:off x="6183552" y="1096470"/>
                  <a:ext cx="559153" cy="559155"/>
                </a:xfrm>
                <a:custGeom>
                  <a:avLst/>
                  <a:gdLst>
                    <a:gd name="T0" fmla="*/ 275 w 318"/>
                    <a:gd name="T1" fmla="*/ 116 h 318"/>
                    <a:gd name="T2" fmla="*/ 275 w 318"/>
                    <a:gd name="T3" fmla="*/ 15 h 318"/>
                    <a:gd name="T4" fmla="*/ 217 w 318"/>
                    <a:gd name="T5" fmla="*/ 15 h 318"/>
                    <a:gd name="T6" fmla="*/ 217 w 318"/>
                    <a:gd name="T7" fmla="*/ 58 h 318"/>
                    <a:gd name="T8" fmla="*/ 159 w 318"/>
                    <a:gd name="T9" fmla="*/ 0 h 318"/>
                    <a:gd name="T10" fmla="*/ 0 w 318"/>
                    <a:gd name="T11" fmla="*/ 159 h 318"/>
                    <a:gd name="T12" fmla="*/ 29 w 318"/>
                    <a:gd name="T13" fmla="*/ 159 h 318"/>
                    <a:gd name="T14" fmla="*/ 29 w 318"/>
                    <a:gd name="T15" fmla="*/ 318 h 318"/>
                    <a:gd name="T16" fmla="*/ 116 w 318"/>
                    <a:gd name="T17" fmla="*/ 318 h 318"/>
                    <a:gd name="T18" fmla="*/ 116 w 318"/>
                    <a:gd name="T19" fmla="*/ 188 h 318"/>
                    <a:gd name="T20" fmla="*/ 203 w 318"/>
                    <a:gd name="T21" fmla="*/ 188 h 318"/>
                    <a:gd name="T22" fmla="*/ 203 w 318"/>
                    <a:gd name="T23" fmla="*/ 318 h 318"/>
                    <a:gd name="T24" fmla="*/ 289 w 318"/>
                    <a:gd name="T25" fmla="*/ 318 h 318"/>
                    <a:gd name="T26" fmla="*/ 289 w 318"/>
                    <a:gd name="T27" fmla="*/ 159 h 318"/>
                    <a:gd name="T28" fmla="*/ 318 w 318"/>
                    <a:gd name="T29" fmla="*/ 159 h 318"/>
                    <a:gd name="T30" fmla="*/ 275 w 318"/>
                    <a:gd name="T31" fmla="*/ 116 h 3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18" h="318">
                      <a:moveTo>
                        <a:pt x="275" y="116"/>
                      </a:moveTo>
                      <a:lnTo>
                        <a:pt x="275" y="15"/>
                      </a:lnTo>
                      <a:lnTo>
                        <a:pt x="217" y="15"/>
                      </a:lnTo>
                      <a:lnTo>
                        <a:pt x="217" y="58"/>
                      </a:lnTo>
                      <a:lnTo>
                        <a:pt x="159" y="0"/>
                      </a:lnTo>
                      <a:lnTo>
                        <a:pt x="0" y="159"/>
                      </a:lnTo>
                      <a:lnTo>
                        <a:pt x="29" y="159"/>
                      </a:lnTo>
                      <a:lnTo>
                        <a:pt x="29" y="318"/>
                      </a:lnTo>
                      <a:lnTo>
                        <a:pt x="116" y="318"/>
                      </a:lnTo>
                      <a:lnTo>
                        <a:pt x="116" y="188"/>
                      </a:lnTo>
                      <a:lnTo>
                        <a:pt x="203" y="188"/>
                      </a:lnTo>
                      <a:lnTo>
                        <a:pt x="203" y="318"/>
                      </a:lnTo>
                      <a:lnTo>
                        <a:pt x="289" y="318"/>
                      </a:lnTo>
                      <a:lnTo>
                        <a:pt x="289" y="159"/>
                      </a:lnTo>
                      <a:lnTo>
                        <a:pt x="318" y="159"/>
                      </a:lnTo>
                      <a:lnTo>
                        <a:pt x="275" y="1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zh-CN" altLang="en-US" sz="135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" name="Rectangle 6"/>
                <p:cNvSpPr>
                  <a:spLocks noChangeArrowheads="1"/>
                </p:cNvSpPr>
                <p:nvPr/>
              </p:nvSpPr>
              <p:spPr bwMode="auto">
                <a:xfrm>
                  <a:off x="6413226" y="1453415"/>
                  <a:ext cx="101983" cy="20221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zh-CN" altLang="en-US" sz="1350">
                    <a:solidFill>
                      <a:prstClr val="black"/>
                    </a:solidFill>
                  </a:endParaRPr>
                </a:p>
              </p:txBody>
            </p:sp>
          </p:grpSp>
        </p:grpSp>
      </p:grpSp>
      <p:sp>
        <p:nvSpPr>
          <p:cNvPr id="36" name="椭圆 35"/>
          <p:cNvSpPr/>
          <p:nvPr/>
        </p:nvSpPr>
        <p:spPr>
          <a:xfrm>
            <a:off x="379229" y="949360"/>
            <a:ext cx="3470581" cy="3470581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7" name="任意多边形 36"/>
          <p:cNvSpPr/>
          <p:nvPr/>
        </p:nvSpPr>
        <p:spPr>
          <a:xfrm>
            <a:off x="1792012" y="2792239"/>
            <a:ext cx="2221172" cy="1145291"/>
          </a:xfrm>
          <a:custGeom>
            <a:avLst/>
            <a:gdLst>
              <a:gd name="connsiteX0" fmla="*/ 0 w 2221172"/>
              <a:gd name="connsiteY0" fmla="*/ 0 h 1145291"/>
              <a:gd name="connsiteX1" fmla="*/ 2221172 w 2221172"/>
              <a:gd name="connsiteY1" fmla="*/ 0 h 1145291"/>
              <a:gd name="connsiteX2" fmla="*/ 2221172 w 2221172"/>
              <a:gd name="connsiteY2" fmla="*/ 1145291 h 1145291"/>
              <a:gd name="connsiteX3" fmla="*/ 0 w 2221172"/>
              <a:gd name="connsiteY3" fmla="*/ 1145291 h 1145291"/>
              <a:gd name="connsiteX4" fmla="*/ 0 w 2221172"/>
              <a:gd name="connsiteY4" fmla="*/ 0 h 1145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21172" h="1145291">
                <a:moveTo>
                  <a:pt x="0" y="0"/>
                </a:moveTo>
                <a:lnTo>
                  <a:pt x="2221172" y="0"/>
                </a:lnTo>
                <a:lnTo>
                  <a:pt x="2221172" y="1145291"/>
                </a:lnTo>
                <a:lnTo>
                  <a:pt x="0" y="1145291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b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>
              <a:solidFill>
                <a:srgbClr val="6DA9E5"/>
              </a:solidFill>
            </a:endParaRPr>
          </a:p>
        </p:txBody>
      </p:sp>
      <p:sp>
        <p:nvSpPr>
          <p:cNvPr id="41" name="任意多边形 40"/>
          <p:cNvSpPr/>
          <p:nvPr/>
        </p:nvSpPr>
        <p:spPr>
          <a:xfrm>
            <a:off x="6054656" y="2148892"/>
            <a:ext cx="2909832" cy="1041174"/>
          </a:xfrm>
          <a:custGeom>
            <a:avLst/>
            <a:gdLst>
              <a:gd name="connsiteX0" fmla="*/ 0 w 1405364"/>
              <a:gd name="connsiteY0" fmla="*/ 0 h 1041174"/>
              <a:gd name="connsiteX1" fmla="*/ 1405364 w 1405364"/>
              <a:gd name="connsiteY1" fmla="*/ 0 h 1041174"/>
              <a:gd name="connsiteX2" fmla="*/ 1405364 w 1405364"/>
              <a:gd name="connsiteY2" fmla="*/ 1041174 h 1041174"/>
              <a:gd name="connsiteX3" fmla="*/ 0 w 1405364"/>
              <a:gd name="connsiteY3" fmla="*/ 1041174 h 1041174"/>
              <a:gd name="connsiteX4" fmla="*/ 0 w 1405364"/>
              <a:gd name="connsiteY4" fmla="*/ 0 h 1041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5364" h="1041174">
                <a:moveTo>
                  <a:pt x="0" y="0"/>
                </a:moveTo>
                <a:lnTo>
                  <a:pt x="1405364" y="0"/>
                </a:lnTo>
                <a:lnTo>
                  <a:pt x="1405364" y="1041174"/>
                </a:lnTo>
                <a:lnTo>
                  <a:pt x="0" y="104117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340" tIns="0" rIns="53340" bIns="0" numCol="1" spcCol="1270" anchor="ctr" anchorCtr="0">
            <a:noAutofit/>
          </a:bodyPr>
          <a:lstStyle/>
          <a:p>
            <a:pPr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400" b="1" spc="10" dirty="0">
                <a:solidFill>
                  <a:srgbClr val="59ACB4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在具体设计方面，系统模块功能划分、模块流程处理、算法、接口设计，以及数据库表的构建、</a:t>
            </a:r>
            <a:r>
              <a:rPr lang="en-US" altLang="zh-CN" sz="1400" b="1" spc="10" dirty="0">
                <a:solidFill>
                  <a:srgbClr val="59ACB4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ER</a:t>
            </a:r>
            <a:r>
              <a:rPr lang="zh-CN" altLang="en-US" sz="1400" b="1" spc="10" dirty="0">
                <a:solidFill>
                  <a:srgbClr val="59ACB4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图的设计都锻炼了成员们设计方面的能力。</a:t>
            </a:r>
          </a:p>
        </p:txBody>
      </p:sp>
      <p:sp>
        <p:nvSpPr>
          <p:cNvPr id="42" name="任意多边形 41"/>
          <p:cNvSpPr/>
          <p:nvPr/>
        </p:nvSpPr>
        <p:spPr>
          <a:xfrm>
            <a:off x="5315199" y="3422093"/>
            <a:ext cx="3216693" cy="1041174"/>
          </a:xfrm>
          <a:custGeom>
            <a:avLst/>
            <a:gdLst>
              <a:gd name="connsiteX0" fmla="*/ 0 w 1200081"/>
              <a:gd name="connsiteY0" fmla="*/ 0 h 1041174"/>
              <a:gd name="connsiteX1" fmla="*/ 1200081 w 1200081"/>
              <a:gd name="connsiteY1" fmla="*/ 0 h 1041174"/>
              <a:gd name="connsiteX2" fmla="*/ 1200081 w 1200081"/>
              <a:gd name="connsiteY2" fmla="*/ 1041174 h 1041174"/>
              <a:gd name="connsiteX3" fmla="*/ 0 w 1200081"/>
              <a:gd name="connsiteY3" fmla="*/ 1041174 h 1041174"/>
              <a:gd name="connsiteX4" fmla="*/ 0 w 1200081"/>
              <a:gd name="connsiteY4" fmla="*/ 0 h 1041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0081" h="1041174">
                <a:moveTo>
                  <a:pt x="0" y="0"/>
                </a:moveTo>
                <a:lnTo>
                  <a:pt x="1200081" y="0"/>
                </a:lnTo>
                <a:lnTo>
                  <a:pt x="1200081" y="1041174"/>
                </a:lnTo>
                <a:lnTo>
                  <a:pt x="0" y="104117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340" tIns="0" rIns="53340" bIns="0" numCol="1" spcCol="1270" anchor="ctr" anchorCtr="0">
            <a:noAutofit/>
          </a:bodyPr>
          <a:lstStyle/>
          <a:p>
            <a:pPr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400" b="1" spc="10" dirty="0">
                <a:solidFill>
                  <a:srgbClr val="213C51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在接下来的项目编码实现中，希望每个成员能力得到更加全面的提升。</a:t>
            </a:r>
          </a:p>
        </p:txBody>
      </p:sp>
      <p:sp>
        <p:nvSpPr>
          <p:cNvPr id="43" name="任意多边形 42"/>
          <p:cNvSpPr/>
          <p:nvPr/>
        </p:nvSpPr>
        <p:spPr>
          <a:xfrm>
            <a:off x="5371364" y="949360"/>
            <a:ext cx="3216693" cy="1041174"/>
          </a:xfrm>
          <a:custGeom>
            <a:avLst/>
            <a:gdLst>
              <a:gd name="connsiteX0" fmla="*/ 0 w 1405364"/>
              <a:gd name="connsiteY0" fmla="*/ 0 h 1041174"/>
              <a:gd name="connsiteX1" fmla="*/ 1405364 w 1405364"/>
              <a:gd name="connsiteY1" fmla="*/ 0 h 1041174"/>
              <a:gd name="connsiteX2" fmla="*/ 1405364 w 1405364"/>
              <a:gd name="connsiteY2" fmla="*/ 1041174 h 1041174"/>
              <a:gd name="connsiteX3" fmla="*/ 0 w 1405364"/>
              <a:gd name="connsiteY3" fmla="*/ 1041174 h 1041174"/>
              <a:gd name="connsiteX4" fmla="*/ 0 w 1405364"/>
              <a:gd name="connsiteY4" fmla="*/ 0 h 1041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5364" h="1041174">
                <a:moveTo>
                  <a:pt x="0" y="0"/>
                </a:moveTo>
                <a:lnTo>
                  <a:pt x="1405364" y="0"/>
                </a:lnTo>
                <a:lnTo>
                  <a:pt x="1405364" y="1041174"/>
                </a:lnTo>
                <a:lnTo>
                  <a:pt x="0" y="104117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340" tIns="0" rIns="53340" bIns="0" numCol="1" spcCol="1270" anchor="ctr" anchorCtr="0">
            <a:noAutofit/>
          </a:bodyPr>
          <a:lstStyle/>
          <a:p>
            <a:pPr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400" b="1" spc="10" dirty="0">
                <a:solidFill>
                  <a:srgbClr val="E1740D"/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在文档方面，在本次作业中，团队成员均参与了说明书的编写，加深了团队成员对相关文档编写的了解。</a:t>
            </a:r>
            <a:endParaRPr lang="en-US" altLang="zh-CN" sz="1400" b="1" spc="10" dirty="0">
              <a:solidFill>
                <a:srgbClr val="E1740D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462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 flipV="1">
            <a:off x="550327" y="2823740"/>
            <a:ext cx="2844000" cy="54000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501" y="0"/>
            <a:ext cx="4802460" cy="467657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72170" y="2899748"/>
            <a:ext cx="3006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685800"/>
            <a:r>
              <a:rPr lang="en-US" altLang="zh-CN" sz="3600" dirty="0">
                <a:solidFill>
                  <a:srgbClr val="231F20"/>
                </a:solidFill>
                <a:latin typeface="方正综艺简体" panose="03000509000000000000" pitchFamily="65" charset="-122"/>
                <a:ea typeface="方正综艺简体" panose="03000509000000000000" pitchFamily="65" charset="-122"/>
              </a:rPr>
              <a:t>THANK YOU</a:t>
            </a:r>
            <a:endParaRPr lang="zh-CN" altLang="en-US" sz="3600" dirty="0">
              <a:solidFill>
                <a:srgbClr val="231F20"/>
              </a:solidFill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68086" y="258270"/>
            <a:ext cx="516488" cy="409547"/>
            <a:chOff x="-68086" y="258270"/>
            <a:chExt cx="516488" cy="409547"/>
          </a:xfrm>
        </p:grpSpPr>
        <p:grpSp>
          <p:nvGrpSpPr>
            <p:cNvPr id="17" name="Group 4"/>
            <p:cNvGrpSpPr>
              <a:grpSpLocks noChangeAspect="1"/>
            </p:cNvGrpSpPr>
            <p:nvPr/>
          </p:nvGrpSpPr>
          <p:grpSpPr bwMode="auto">
            <a:xfrm rot="5400000">
              <a:off x="-9330" y="267599"/>
              <a:ext cx="409547" cy="390889"/>
              <a:chOff x="0" y="60"/>
              <a:chExt cx="439" cy="419"/>
            </a:xfrm>
          </p:grpSpPr>
          <p:sp>
            <p:nvSpPr>
              <p:cNvPr id="19" name="Freeform 5"/>
              <p:cNvSpPr>
                <a:spLocks/>
              </p:cNvSpPr>
              <p:nvPr/>
            </p:nvSpPr>
            <p:spPr bwMode="auto">
              <a:xfrm>
                <a:off x="0" y="60"/>
                <a:ext cx="297" cy="419"/>
              </a:xfrm>
              <a:custGeom>
                <a:avLst/>
                <a:gdLst>
                  <a:gd name="T0" fmla="*/ 297 w 297"/>
                  <a:gd name="T1" fmla="*/ 0 h 419"/>
                  <a:gd name="T2" fmla="*/ 143 w 297"/>
                  <a:gd name="T3" fmla="*/ 0 h 419"/>
                  <a:gd name="T4" fmla="*/ 0 w 297"/>
                  <a:gd name="T5" fmla="*/ 419 h 419"/>
                  <a:gd name="T6" fmla="*/ 155 w 297"/>
                  <a:gd name="T7" fmla="*/ 419 h 419"/>
                  <a:gd name="T8" fmla="*/ 297 w 297"/>
                  <a:gd name="T9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7" h="419">
                    <a:moveTo>
                      <a:pt x="297" y="0"/>
                    </a:moveTo>
                    <a:lnTo>
                      <a:pt x="143" y="0"/>
                    </a:lnTo>
                    <a:lnTo>
                      <a:pt x="0" y="419"/>
                    </a:lnTo>
                    <a:lnTo>
                      <a:pt x="155" y="419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rgbClr val="0423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6"/>
              <p:cNvSpPr>
                <a:spLocks/>
              </p:cNvSpPr>
              <p:nvPr/>
            </p:nvSpPr>
            <p:spPr bwMode="auto">
              <a:xfrm>
                <a:off x="143" y="60"/>
                <a:ext cx="296" cy="419"/>
              </a:xfrm>
              <a:custGeom>
                <a:avLst/>
                <a:gdLst>
                  <a:gd name="T0" fmla="*/ 0 w 296"/>
                  <a:gd name="T1" fmla="*/ 0 h 419"/>
                  <a:gd name="T2" fmla="*/ 154 w 296"/>
                  <a:gd name="T3" fmla="*/ 0 h 419"/>
                  <a:gd name="T4" fmla="*/ 296 w 296"/>
                  <a:gd name="T5" fmla="*/ 419 h 419"/>
                  <a:gd name="T6" fmla="*/ 142 w 296"/>
                  <a:gd name="T7" fmla="*/ 419 h 419"/>
                  <a:gd name="T8" fmla="*/ 0 w 296"/>
                  <a:gd name="T9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6" h="419">
                    <a:moveTo>
                      <a:pt x="0" y="0"/>
                    </a:moveTo>
                    <a:lnTo>
                      <a:pt x="154" y="0"/>
                    </a:lnTo>
                    <a:lnTo>
                      <a:pt x="296" y="419"/>
                    </a:lnTo>
                    <a:lnTo>
                      <a:pt x="142" y="4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9AC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 rot="20512191">
              <a:off x="-68086" y="435348"/>
              <a:ext cx="51648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600" b="0" spc="0">
                  <a:solidFill>
                    <a:srgbClr val="4D4D4D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pPr defTabSz="685800"/>
              <a:r>
                <a:rPr lang="en-US" altLang="zh-CN" sz="500" spc="30" dirty="0">
                  <a:solidFill>
                    <a:prstClr val="white"/>
                  </a:solidFill>
                </a:rPr>
                <a:t>rapidesign</a:t>
              </a:r>
              <a:endParaRPr lang="zh-CN" altLang="en-US" sz="500" spc="30" dirty="0">
                <a:solidFill>
                  <a:prstClr val="white"/>
                </a:solidFill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 rot="1208714">
              <a:off x="-67468" y="289224"/>
              <a:ext cx="44275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600" b="0" spc="0">
                  <a:solidFill>
                    <a:srgbClr val="4D4D4D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pPr defTabSz="685800"/>
              <a:r>
                <a:rPr lang="en-US" altLang="zh-CN" sz="500" dirty="0">
                  <a:solidFill>
                    <a:prstClr val="white"/>
                  </a:solidFill>
                </a:rPr>
                <a:t>shanghai</a:t>
              </a:r>
              <a:endParaRPr lang="zh-CN" altLang="en-US" sz="50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475878" y="1981970"/>
            <a:ext cx="2896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685800"/>
            <a:r>
              <a:rPr lang="zh-CN" altLang="en-US" sz="4800" spc="-110" dirty="0">
                <a:solidFill>
                  <a:srgbClr val="231F20"/>
                </a:solidFill>
                <a:latin typeface="方正综艺简体" panose="03000509000000000000" pitchFamily="65" charset="-122"/>
                <a:ea typeface="方正综艺简体" panose="03000509000000000000" pitchFamily="65" charset="-122"/>
              </a:rPr>
              <a:t>谢谢观看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313602" y="4011910"/>
            <a:ext cx="1221352" cy="202421"/>
            <a:chOff x="2280106" y="4083978"/>
            <a:chExt cx="1221352" cy="202421"/>
          </a:xfrm>
        </p:grpSpPr>
        <p:sp>
          <p:nvSpPr>
            <p:cNvPr id="29" name="椭圆 28"/>
            <p:cNvSpPr/>
            <p:nvPr/>
          </p:nvSpPr>
          <p:spPr>
            <a:xfrm>
              <a:off x="3321458" y="4097938"/>
              <a:ext cx="180000" cy="180000"/>
            </a:xfrm>
            <a:prstGeom prst="ellipse">
              <a:avLst/>
            </a:prstGeom>
            <a:solidFill>
              <a:srgbClr val="213C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3044105" y="4097938"/>
              <a:ext cx="180000" cy="180000"/>
            </a:xfrm>
            <a:prstGeom prst="ellipse">
              <a:avLst/>
            </a:prstGeom>
            <a:solidFill>
              <a:srgbClr val="498B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2766751" y="4097938"/>
              <a:ext cx="180000" cy="180000"/>
            </a:xfrm>
            <a:prstGeom prst="ellipse">
              <a:avLst/>
            </a:prstGeom>
            <a:solidFill>
              <a:srgbClr val="59AC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2489397" y="4097938"/>
              <a:ext cx="180000" cy="180000"/>
            </a:xfrm>
            <a:prstGeom prst="ellipse">
              <a:avLst/>
            </a:prstGeom>
            <a:solidFill>
              <a:srgbClr val="E174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>
              <a:off x="2280106" y="4083978"/>
              <a:ext cx="0" cy="202421"/>
            </a:xfrm>
            <a:prstGeom prst="line">
              <a:avLst/>
            </a:prstGeom>
            <a:ln w="412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487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7" presetClass="entr" presetSubtype="1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0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2641986" cy="331416"/>
            <a:chOff x="1241488" y="1377555"/>
            <a:chExt cx="2641986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系统运行环境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317000" y="799436"/>
            <a:ext cx="4957763" cy="1403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prstClr val="black">
                    <a:lumMod val="85000"/>
                    <a:lumOff val="15000"/>
                  </a:prst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系统开发环境：</a:t>
            </a:r>
            <a:endParaRPr lang="en-US" altLang="zh-CN" sz="2000" dirty="0">
              <a:solidFill>
                <a:prstClr val="black">
                  <a:lumMod val="85000"/>
                  <a:lumOff val="15000"/>
                </a:prstClr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r>
              <a:rPr lang="zh-CN" altLang="en-US" sz="1400" dirty="0">
                <a:latin typeface="+mj-ea"/>
                <a:ea typeface="+mj-ea"/>
              </a:rPr>
              <a:t>操作系统：</a:t>
            </a:r>
            <a:r>
              <a:rPr lang="en-US" altLang="zh-CN" sz="1400" dirty="0">
                <a:latin typeface="+mj-ea"/>
                <a:ea typeface="+mj-ea"/>
              </a:rPr>
              <a:t>Window 10</a:t>
            </a:r>
          </a:p>
          <a:p>
            <a:r>
              <a:rPr lang="en-US" altLang="zh-CN" sz="1400" dirty="0">
                <a:latin typeface="+mj-ea"/>
                <a:ea typeface="+mj-ea"/>
              </a:rPr>
              <a:t>IDE</a:t>
            </a:r>
            <a:r>
              <a:rPr lang="zh-CN" altLang="en-US" sz="1400" dirty="0">
                <a:latin typeface="+mj-ea"/>
                <a:ea typeface="+mj-ea"/>
              </a:rPr>
              <a:t>（集成开发环境）：</a:t>
            </a:r>
            <a:r>
              <a:rPr lang="en-US" altLang="zh-CN" sz="1400" dirty="0">
                <a:latin typeface="+mj-ea"/>
                <a:ea typeface="+mj-ea"/>
              </a:rPr>
              <a:t>IntelliJ IDEA</a:t>
            </a:r>
          </a:p>
          <a:p>
            <a:r>
              <a:rPr lang="en-US" altLang="zh-CN" sz="1400" dirty="0">
                <a:latin typeface="+mj-ea"/>
                <a:ea typeface="+mj-ea"/>
              </a:rPr>
              <a:t>JDK</a:t>
            </a:r>
            <a:r>
              <a:rPr lang="zh-CN" altLang="en-US" sz="1400" dirty="0">
                <a:latin typeface="+mj-ea"/>
                <a:ea typeface="+mj-ea"/>
              </a:rPr>
              <a:t>：</a:t>
            </a:r>
            <a:r>
              <a:rPr lang="en-US" altLang="zh-CN" sz="1400" dirty="0">
                <a:latin typeface="+mj-ea"/>
                <a:ea typeface="+mj-ea"/>
              </a:rPr>
              <a:t>1.8</a:t>
            </a:r>
          </a:p>
          <a:p>
            <a:pPr algn="just">
              <a:lnSpc>
                <a:spcPct val="150000"/>
              </a:lnSpc>
            </a:pPr>
            <a:endParaRPr lang="zh-CN" altLang="en-US" sz="10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4716016" y="1131590"/>
            <a:ext cx="3527996" cy="2678008"/>
            <a:chOff x="105161" y="792746"/>
            <a:chExt cx="3834378" cy="2910574"/>
          </a:xfrm>
        </p:grpSpPr>
        <p:sp>
          <p:nvSpPr>
            <p:cNvPr id="16" name="矩形 15"/>
            <p:cNvSpPr/>
            <p:nvPr/>
          </p:nvSpPr>
          <p:spPr>
            <a:xfrm>
              <a:off x="316380" y="848741"/>
              <a:ext cx="3623159" cy="2854579"/>
            </a:xfrm>
            <a:prstGeom prst="rect">
              <a:avLst/>
            </a:prstGeom>
            <a:solidFill>
              <a:srgbClr val="498B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388675" y="904543"/>
              <a:ext cx="3478568" cy="27429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1" y="792746"/>
              <a:ext cx="3770033" cy="2862721"/>
            </a:xfrm>
            <a:prstGeom prst="rect">
              <a:avLst/>
            </a:prstGeom>
          </p:spPr>
        </p:pic>
      </p:grp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324315" y="1995686"/>
            <a:ext cx="4957763" cy="2765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  <a:defRPr/>
            </a:pPr>
            <a:r>
              <a:rPr lang="zh-CN" altLang="en-US" sz="2000" dirty="0">
                <a:solidFill>
                  <a:prstClr val="black">
                    <a:lumMod val="85000"/>
                    <a:lumOff val="15000"/>
                  </a:prst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系统运行环境：</a:t>
            </a:r>
            <a:endParaRPr lang="en-US" altLang="zh-CN" sz="2000" dirty="0">
              <a:solidFill>
                <a:prstClr val="black">
                  <a:lumMod val="85000"/>
                  <a:lumOff val="15000"/>
                </a:prstClr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defTabSz="6858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云服务器：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+mj-ea"/>
              <a:ea typeface="+mj-ea"/>
            </a:endParaRPr>
          </a:p>
          <a:p>
            <a:pPr defTabSz="685800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	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阿里云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ESC</a:t>
            </a:r>
          </a:p>
          <a:p>
            <a:pPr defTabSz="685800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	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阿里云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RDS</a:t>
            </a:r>
          </a:p>
          <a:p>
            <a:pPr defTabSz="6858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软件：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+mj-ea"/>
              <a:ea typeface="+mj-ea"/>
            </a:endParaRPr>
          </a:p>
          <a:p>
            <a:pPr defTabSz="685800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	Tomcat  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主版本号：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9  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次版本号：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0</a:t>
            </a:r>
          </a:p>
          <a:p>
            <a:pPr defTabSz="685800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	</a:t>
            </a:r>
            <a:r>
              <a:rPr lang="en-US" altLang="zh-CN" sz="1400" dirty="0" err="1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Mysql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  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主版本号：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5  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次版本号：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7</a:t>
            </a:r>
          </a:p>
          <a:p>
            <a:pPr defTabSz="685800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	JRE  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主版本号：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8  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次版本号：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34309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2641986" cy="331416"/>
            <a:chOff x="1241488" y="1377555"/>
            <a:chExt cx="2641986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软件主体结构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775003" y="1485387"/>
            <a:ext cx="621338" cy="621338"/>
            <a:chOff x="1661309" y="1098045"/>
            <a:chExt cx="621338" cy="621338"/>
          </a:xfrm>
        </p:grpSpPr>
        <p:sp>
          <p:nvSpPr>
            <p:cNvPr id="26" name="椭圆 25"/>
            <p:cNvSpPr/>
            <p:nvPr/>
          </p:nvSpPr>
          <p:spPr>
            <a:xfrm>
              <a:off x="1661309" y="1098045"/>
              <a:ext cx="621338" cy="621338"/>
            </a:xfrm>
            <a:prstGeom prst="ellipse">
              <a:avLst/>
            </a:prstGeom>
            <a:solidFill>
              <a:srgbClr val="59ACB4">
                <a:alpha val="91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r>
                <a:rPr lang="en-US" altLang="zh-CN" sz="20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1727856" y="1164592"/>
              <a:ext cx="488244" cy="488244"/>
            </a:xfrm>
            <a:prstGeom prst="ellipse">
              <a:avLst/>
            </a:prstGeom>
            <a:solidFill>
              <a:schemeClr val="bg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r>
                <a:rPr lang="en-US" altLang="zh-CN" sz="20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332460" y="1485387"/>
            <a:ext cx="621338" cy="621338"/>
            <a:chOff x="1661309" y="1098045"/>
            <a:chExt cx="621338" cy="621338"/>
          </a:xfrm>
        </p:grpSpPr>
        <p:sp>
          <p:nvSpPr>
            <p:cNvPr id="30" name="椭圆 29"/>
            <p:cNvSpPr/>
            <p:nvPr/>
          </p:nvSpPr>
          <p:spPr>
            <a:xfrm>
              <a:off x="1661309" y="1098045"/>
              <a:ext cx="621338" cy="621338"/>
            </a:xfrm>
            <a:prstGeom prst="ellipse">
              <a:avLst/>
            </a:prstGeom>
            <a:solidFill>
              <a:srgbClr val="E1740D">
                <a:alpha val="91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r>
                <a:rPr lang="en-US" altLang="zh-CN" sz="20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1727856" y="1164592"/>
              <a:ext cx="488244" cy="488244"/>
            </a:xfrm>
            <a:prstGeom prst="ellipse">
              <a:avLst/>
            </a:prstGeom>
            <a:solidFill>
              <a:schemeClr val="bg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r>
                <a:rPr lang="en-US" altLang="zh-CN" sz="20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884801" y="1485387"/>
            <a:ext cx="621338" cy="621338"/>
            <a:chOff x="1661309" y="1098045"/>
            <a:chExt cx="621338" cy="621338"/>
          </a:xfrm>
        </p:grpSpPr>
        <p:sp>
          <p:nvSpPr>
            <p:cNvPr id="33" name="椭圆 32"/>
            <p:cNvSpPr/>
            <p:nvPr/>
          </p:nvSpPr>
          <p:spPr>
            <a:xfrm>
              <a:off x="1661309" y="1098045"/>
              <a:ext cx="621338" cy="621338"/>
            </a:xfrm>
            <a:prstGeom prst="ellipse">
              <a:avLst/>
            </a:prstGeom>
            <a:solidFill>
              <a:srgbClr val="213C51">
                <a:alpha val="91000"/>
              </a:srgb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r>
                <a:rPr lang="en-US" altLang="zh-CN" sz="20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1727856" y="1164592"/>
              <a:ext cx="488244" cy="488244"/>
            </a:xfrm>
            <a:prstGeom prst="ellipse">
              <a:avLst/>
            </a:prstGeom>
            <a:solidFill>
              <a:schemeClr val="bg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r>
                <a:rPr lang="en-US" altLang="zh-CN" sz="20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43767" y="2203187"/>
            <a:ext cx="2252870" cy="2438521"/>
            <a:chOff x="943767" y="1668256"/>
            <a:chExt cx="2252870" cy="2438521"/>
          </a:xfrm>
        </p:grpSpPr>
        <p:grpSp>
          <p:nvGrpSpPr>
            <p:cNvPr id="20" name="组合 19"/>
            <p:cNvGrpSpPr/>
            <p:nvPr/>
          </p:nvGrpSpPr>
          <p:grpSpPr>
            <a:xfrm>
              <a:off x="943767" y="1668256"/>
              <a:ext cx="2252870" cy="2438521"/>
              <a:chOff x="943767" y="1668256"/>
              <a:chExt cx="2252870" cy="2438521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943767" y="1668256"/>
                <a:ext cx="2252870" cy="2438521"/>
              </a:xfrm>
              <a:prstGeom prst="rect">
                <a:avLst/>
              </a:prstGeom>
              <a:solidFill>
                <a:srgbClr val="59ACB4">
                  <a:alpha val="91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zh-CN" altLang="en-US" sz="135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2" name="组合 21"/>
              <p:cNvGrpSpPr/>
              <p:nvPr/>
            </p:nvGrpSpPr>
            <p:grpSpPr>
              <a:xfrm>
                <a:off x="1082476" y="1792463"/>
                <a:ext cx="1950398" cy="1040077"/>
                <a:chOff x="1082476" y="1785121"/>
                <a:chExt cx="1950398" cy="1040077"/>
              </a:xfrm>
            </p:grpSpPr>
            <p:sp>
              <p:nvSpPr>
                <p:cNvPr id="23" name="文本框 22"/>
                <p:cNvSpPr txBox="1"/>
                <p:nvPr/>
              </p:nvSpPr>
              <p:spPr>
                <a:xfrm>
                  <a:off x="1269547" y="1785121"/>
                  <a:ext cx="1646269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defTabSz="685800"/>
                  <a:r>
                    <a:rPr lang="zh-CN" altLang="en-US" sz="1400" b="1" spc="100" dirty="0">
                      <a:solidFill>
                        <a:prstClr val="white"/>
                      </a:solidFill>
                      <a:latin typeface="Arial" panose="020B0604020202020204" pitchFamily="34" charset="0"/>
                      <a:ea typeface="微软雅黑" pitchFamily="34" charset="-122"/>
                      <a:cs typeface="Arial" panose="020B0604020202020204" pitchFamily="34" charset="0"/>
                    </a:rPr>
                    <a:t>表现层（视图层）</a:t>
                  </a:r>
                </a:p>
              </p:txBody>
            </p:sp>
            <p:sp>
              <p:nvSpPr>
                <p:cNvPr id="24" name="矩形 1"/>
                <p:cNvSpPr>
                  <a:spLocks noChangeArrowheads="1"/>
                </p:cNvSpPr>
                <p:nvPr/>
              </p:nvSpPr>
              <p:spPr bwMode="auto">
                <a:xfrm>
                  <a:off x="1082476" y="2298387"/>
                  <a:ext cx="1950398" cy="52681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/>
                <a:p>
                  <a:pPr algn="just">
                    <a:lnSpc>
                      <a:spcPct val="150000"/>
                    </a:lnSpc>
                  </a:pPr>
                  <a:r>
                    <a:rPr lang="zh-CN" altLang="en-US" sz="100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表现层使用基于</a:t>
                  </a:r>
                  <a:r>
                    <a:rPr lang="en-US" altLang="zh-CN" sz="100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Vue.js</a:t>
                  </a:r>
                  <a:r>
                    <a:rPr lang="zh-CN" altLang="en-US" sz="100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的前端开发。</a:t>
                  </a:r>
                </a:p>
              </p:txBody>
            </p:sp>
          </p:grpSp>
        </p:grpSp>
        <p:pic>
          <p:nvPicPr>
            <p:cNvPr id="48" name="图片 4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69904" y="3293958"/>
              <a:ext cx="491720" cy="509932"/>
            </a:xfrm>
            <a:prstGeom prst="rect">
              <a:avLst/>
            </a:prstGeom>
          </p:spPr>
        </p:pic>
      </p:grpSp>
      <p:grpSp>
        <p:nvGrpSpPr>
          <p:cNvPr id="35" name="组合 34"/>
          <p:cNvGrpSpPr/>
          <p:nvPr/>
        </p:nvGrpSpPr>
        <p:grpSpPr>
          <a:xfrm>
            <a:off x="3501224" y="2203187"/>
            <a:ext cx="2252870" cy="2456795"/>
            <a:chOff x="3501224" y="1668256"/>
            <a:chExt cx="2252870" cy="2456795"/>
          </a:xfrm>
        </p:grpSpPr>
        <p:sp>
          <p:nvSpPr>
            <p:cNvPr id="36" name="矩形 35"/>
            <p:cNvSpPr/>
            <p:nvPr/>
          </p:nvSpPr>
          <p:spPr>
            <a:xfrm>
              <a:off x="3501224" y="1668256"/>
              <a:ext cx="2252870" cy="2438521"/>
            </a:xfrm>
            <a:prstGeom prst="rect">
              <a:avLst/>
            </a:prstGeom>
            <a:solidFill>
              <a:srgbClr val="E1740D">
                <a:alpha val="9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prstClr val="white"/>
                </a:solidFill>
              </a:endParaRPr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3602626" y="1793583"/>
              <a:ext cx="2081006" cy="2331468"/>
              <a:chOff x="3602626" y="1864533"/>
              <a:chExt cx="2081006" cy="2331468"/>
            </a:xfrm>
          </p:grpSpPr>
          <p:sp>
            <p:nvSpPr>
              <p:cNvPr id="38" name="文本框 37"/>
              <p:cNvSpPr txBox="1"/>
              <p:nvPr/>
            </p:nvSpPr>
            <p:spPr>
              <a:xfrm>
                <a:off x="3834759" y="1864533"/>
                <a:ext cx="15858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zh-CN" altLang="en-US" sz="1400" b="1" spc="100" dirty="0">
                    <a:solidFill>
                      <a:prstClr val="white"/>
                    </a:solidFill>
                    <a:latin typeface="Arial" panose="020B0604020202020204" pitchFamily="34" charset="0"/>
                    <a:ea typeface="微软雅黑" pitchFamily="34" charset="-122"/>
                    <a:cs typeface="Arial" panose="020B0604020202020204" pitchFamily="34" charset="0"/>
                  </a:rPr>
                  <a:t>行为层（应用层）</a:t>
                </a:r>
              </a:p>
            </p:txBody>
          </p:sp>
          <p:sp>
            <p:nvSpPr>
              <p:cNvPr id="39" name="矩形 1"/>
              <p:cNvSpPr>
                <a:spLocks noChangeArrowheads="1"/>
              </p:cNvSpPr>
              <p:nvPr/>
            </p:nvSpPr>
            <p:spPr bwMode="auto">
              <a:xfrm>
                <a:off x="3602626" y="2105236"/>
                <a:ext cx="2081006" cy="20907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defTabSz="685800">
                  <a:lnSpc>
                    <a:spcPct val="150000"/>
                  </a:lnSpc>
                  <a:defRPr/>
                </a:pPr>
                <a:r>
                  <a:rPr lang="zh-CN" altLang="en-US" sz="1100" dirty="0">
                    <a:solidFill>
                      <a:prstClr val="white"/>
                    </a:solidFill>
                    <a:latin typeface="Arial" charset="0"/>
                  </a:rPr>
                  <a:t>后端使用</a:t>
                </a:r>
                <a:r>
                  <a:rPr lang="en-US" altLang="zh-CN" sz="1100" dirty="0" err="1">
                    <a:solidFill>
                      <a:prstClr val="white"/>
                    </a:solidFill>
                    <a:latin typeface="Arial" charset="0"/>
                  </a:rPr>
                  <a:t>JavaEE</a:t>
                </a:r>
                <a:r>
                  <a:rPr lang="zh-CN" altLang="en-US" sz="1100" dirty="0">
                    <a:solidFill>
                      <a:prstClr val="white"/>
                    </a:solidFill>
                    <a:latin typeface="Arial" charset="0"/>
                  </a:rPr>
                  <a:t>的</a:t>
                </a:r>
                <a:r>
                  <a:rPr lang="en-US" altLang="zh-CN" sz="1100" dirty="0">
                    <a:solidFill>
                      <a:prstClr val="white"/>
                    </a:solidFill>
                    <a:latin typeface="Arial" charset="0"/>
                  </a:rPr>
                  <a:t>SSH</a:t>
                </a:r>
                <a:r>
                  <a:rPr lang="zh-CN" altLang="en-US" sz="1100" dirty="0">
                    <a:solidFill>
                      <a:prstClr val="white"/>
                    </a:solidFill>
                    <a:latin typeface="Arial" charset="0"/>
                  </a:rPr>
                  <a:t>（</a:t>
                </a:r>
                <a:r>
                  <a:rPr lang="en-US" altLang="zh-CN" sz="1100" dirty="0">
                    <a:solidFill>
                      <a:prstClr val="white"/>
                    </a:solidFill>
                    <a:latin typeface="Arial" charset="0"/>
                  </a:rPr>
                  <a:t>Spring + Struts + Hibernate</a:t>
                </a:r>
                <a:r>
                  <a:rPr lang="zh-CN" altLang="en-US" sz="1100" dirty="0">
                    <a:solidFill>
                      <a:prstClr val="white"/>
                    </a:solidFill>
                    <a:latin typeface="Arial" charset="0"/>
                  </a:rPr>
                  <a:t>）框架进行开发。</a:t>
                </a:r>
              </a:p>
              <a:p>
                <a:pPr defTabSz="685800">
                  <a:lnSpc>
                    <a:spcPct val="150000"/>
                  </a:lnSpc>
                  <a:defRPr/>
                </a:pPr>
                <a:r>
                  <a:rPr lang="zh-CN" altLang="en-US" sz="1100" dirty="0">
                    <a:solidFill>
                      <a:prstClr val="white"/>
                    </a:solidFill>
                    <a:latin typeface="Arial" charset="0"/>
                  </a:rPr>
                  <a:t>开发模式参照</a:t>
                </a:r>
                <a:r>
                  <a:rPr lang="en-US" altLang="zh-CN" sz="1100" dirty="0" err="1">
                    <a:solidFill>
                      <a:prstClr val="white"/>
                    </a:solidFill>
                    <a:latin typeface="Arial" charset="0"/>
                  </a:rPr>
                  <a:t>JavaEE</a:t>
                </a:r>
                <a:r>
                  <a:rPr lang="zh-CN" altLang="en-US" sz="1100" dirty="0">
                    <a:solidFill>
                      <a:prstClr val="white"/>
                    </a:solidFill>
                    <a:latin typeface="Arial" charset="0"/>
                  </a:rPr>
                  <a:t>分层架构，分别是</a:t>
                </a:r>
                <a:r>
                  <a:rPr lang="en-US" altLang="zh-CN" sz="1100" dirty="0">
                    <a:solidFill>
                      <a:prstClr val="white"/>
                    </a:solidFill>
                    <a:latin typeface="Arial" charset="0"/>
                  </a:rPr>
                  <a:t>DAO</a:t>
                </a:r>
                <a:r>
                  <a:rPr lang="zh-CN" altLang="en-US" sz="1100" dirty="0">
                    <a:solidFill>
                      <a:prstClr val="white"/>
                    </a:solidFill>
                    <a:latin typeface="Arial" charset="0"/>
                  </a:rPr>
                  <a:t>（数据访问对象）层、</a:t>
                </a:r>
                <a:r>
                  <a:rPr lang="en-US" altLang="zh-CN" sz="1100" dirty="0">
                    <a:solidFill>
                      <a:prstClr val="white"/>
                    </a:solidFill>
                    <a:latin typeface="Arial" charset="0"/>
                  </a:rPr>
                  <a:t>Domain</a:t>
                </a:r>
                <a:r>
                  <a:rPr lang="zh-CN" altLang="en-US" sz="1100" dirty="0">
                    <a:solidFill>
                      <a:prstClr val="white"/>
                    </a:solidFill>
                    <a:latin typeface="Arial" charset="0"/>
                  </a:rPr>
                  <a:t>（领域对象）层、</a:t>
                </a:r>
                <a:r>
                  <a:rPr lang="en-US" altLang="zh-CN" sz="1100" dirty="0">
                    <a:solidFill>
                      <a:prstClr val="white"/>
                    </a:solidFill>
                    <a:latin typeface="Arial" charset="0"/>
                  </a:rPr>
                  <a:t>Service</a:t>
                </a:r>
                <a:r>
                  <a:rPr lang="zh-CN" altLang="en-US" sz="1100" dirty="0">
                    <a:solidFill>
                      <a:prstClr val="white"/>
                    </a:solidFill>
                    <a:latin typeface="Arial" charset="0"/>
                  </a:rPr>
                  <a:t>（业务逻辑）层、</a:t>
                </a:r>
                <a:r>
                  <a:rPr lang="en-US" altLang="zh-CN" sz="1100" dirty="0">
                    <a:solidFill>
                      <a:prstClr val="white"/>
                    </a:solidFill>
                    <a:latin typeface="Arial" charset="0"/>
                  </a:rPr>
                  <a:t>Controller</a:t>
                </a:r>
                <a:r>
                  <a:rPr lang="zh-CN" altLang="en-US" sz="1100" dirty="0">
                    <a:solidFill>
                      <a:prstClr val="white"/>
                    </a:solidFill>
                    <a:latin typeface="Arial" charset="0"/>
                  </a:rPr>
                  <a:t>（控制器）层。</a:t>
                </a: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6051006" y="2203187"/>
            <a:ext cx="2252870" cy="2438521"/>
            <a:chOff x="6051006" y="1668256"/>
            <a:chExt cx="2252870" cy="2438521"/>
          </a:xfrm>
        </p:grpSpPr>
        <p:grpSp>
          <p:nvGrpSpPr>
            <p:cNvPr id="40" name="组合 39"/>
            <p:cNvGrpSpPr/>
            <p:nvPr/>
          </p:nvGrpSpPr>
          <p:grpSpPr>
            <a:xfrm>
              <a:off x="6051006" y="1668256"/>
              <a:ext cx="2252870" cy="2438521"/>
              <a:chOff x="6051006" y="1668256"/>
              <a:chExt cx="2252870" cy="2438521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6051006" y="1668256"/>
                <a:ext cx="2252870" cy="2438521"/>
              </a:xfrm>
              <a:prstGeom prst="rect">
                <a:avLst/>
              </a:prstGeom>
              <a:solidFill>
                <a:srgbClr val="213C51">
                  <a:alpha val="91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zh-CN" altLang="en-US" sz="135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6188286" y="1828371"/>
                <a:ext cx="2081006" cy="843832"/>
                <a:chOff x="6188286" y="1878533"/>
                <a:chExt cx="2081006" cy="843832"/>
              </a:xfrm>
            </p:grpSpPr>
            <p:sp>
              <p:nvSpPr>
                <p:cNvPr id="43" name="文本框 42"/>
                <p:cNvSpPr txBox="1"/>
                <p:nvPr/>
              </p:nvSpPr>
              <p:spPr>
                <a:xfrm>
                  <a:off x="6414511" y="1878533"/>
                  <a:ext cx="1525859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defTabSz="685800"/>
                  <a:r>
                    <a:rPr lang="zh-CN" altLang="en-US" sz="1400" b="1" spc="100" dirty="0">
                      <a:solidFill>
                        <a:prstClr val="white"/>
                      </a:solidFill>
                      <a:latin typeface="Arial" panose="020B0604020202020204" pitchFamily="34" charset="0"/>
                      <a:ea typeface="微软雅黑" pitchFamily="34" charset="-122"/>
                      <a:cs typeface="Arial" panose="020B0604020202020204" pitchFamily="34" charset="0"/>
                    </a:rPr>
                    <a:t>持久层（数据层）</a:t>
                  </a:r>
                </a:p>
              </p:txBody>
            </p:sp>
            <p:sp>
              <p:nvSpPr>
                <p:cNvPr id="44" name="矩形 1"/>
                <p:cNvSpPr>
                  <a:spLocks noChangeArrowheads="1"/>
                </p:cNvSpPr>
                <p:nvPr/>
              </p:nvSpPr>
              <p:spPr bwMode="auto">
                <a:xfrm>
                  <a:off x="6188286" y="2426387"/>
                  <a:ext cx="2081006" cy="29597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/>
                <a:p>
                  <a:pPr algn="just">
                    <a:lnSpc>
                      <a:spcPct val="150000"/>
                    </a:lnSpc>
                  </a:pPr>
                  <a:r>
                    <a:rPr lang="zh-CN" altLang="en-US" sz="100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持久层使用</a:t>
                  </a:r>
                  <a:r>
                    <a:rPr lang="en-US" altLang="zh-CN" sz="1000" dirty="0" err="1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MySql</a:t>
                  </a:r>
                  <a:r>
                    <a:rPr lang="zh-CN" altLang="en-US" sz="100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进行数据存储。</a:t>
                  </a:r>
                </a:p>
              </p:txBody>
            </p:sp>
          </p:grpSp>
        </p:grpSp>
        <p:pic>
          <p:nvPicPr>
            <p:cNvPr id="50" name="图片 4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99578" y="3373420"/>
              <a:ext cx="488245" cy="332126"/>
            </a:xfrm>
            <a:prstGeom prst="rect">
              <a:avLst/>
            </a:prstGeom>
          </p:spPr>
        </p:pic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1F58C9B4-30B5-41A4-8CF0-A4B98FF487ED}"/>
              </a:ext>
            </a:extLst>
          </p:cNvPr>
          <p:cNvSpPr txBox="1"/>
          <p:nvPr/>
        </p:nvSpPr>
        <p:spPr>
          <a:xfrm>
            <a:off x="1923044" y="847765"/>
            <a:ext cx="55835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59ACB4"/>
                </a:solidFill>
              </a:rPr>
              <a:t>项目采用</a:t>
            </a:r>
            <a:r>
              <a:rPr lang="en-US" altLang="zh-CN" dirty="0">
                <a:solidFill>
                  <a:srgbClr val="59ACB4"/>
                </a:solidFill>
              </a:rPr>
              <a:t>BS</a:t>
            </a:r>
            <a:r>
              <a:rPr lang="zh-CN" altLang="en-US" dirty="0">
                <a:solidFill>
                  <a:srgbClr val="59ACB4"/>
                </a:solidFill>
              </a:rPr>
              <a:t>（浏览器</a:t>
            </a:r>
            <a:r>
              <a:rPr lang="en-US" altLang="zh-CN" dirty="0">
                <a:solidFill>
                  <a:srgbClr val="59ACB4"/>
                </a:solidFill>
              </a:rPr>
              <a:t>/</a:t>
            </a:r>
            <a:r>
              <a:rPr lang="zh-CN" altLang="en-US" dirty="0">
                <a:solidFill>
                  <a:srgbClr val="59ACB4"/>
                </a:solidFill>
              </a:rPr>
              <a:t>服务器）模式，主体分为三层：</a:t>
            </a:r>
            <a:endParaRPr lang="zh-CN" altLang="en-US" sz="1000" dirty="0">
              <a:solidFill>
                <a:srgbClr val="59ACB4"/>
              </a:solidFill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9711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3001059" cy="331416"/>
            <a:chOff x="1241488" y="1377555"/>
            <a:chExt cx="3001059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功能模块划分概述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353503-8621-425A-B925-C01C2EE8A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634767"/>
            <a:ext cx="7302143" cy="4474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510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3180595" cy="331416"/>
            <a:chOff x="1241488" y="1377555"/>
            <a:chExt cx="3180595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18004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问题子系统模块描述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CEDD291-620A-4DC6-ABEA-633E051D3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50" y="1036128"/>
            <a:ext cx="1644123" cy="336383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0A6307B-7C8D-4A3C-BF46-F8D65DBC70C9}"/>
              </a:ext>
            </a:extLst>
          </p:cNvPr>
          <p:cNvSpPr txBox="1"/>
          <p:nvPr/>
        </p:nvSpPr>
        <p:spPr>
          <a:xfrm>
            <a:off x="2411760" y="1009887"/>
            <a:ext cx="56166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zh-CN" dirty="0"/>
              <a:t>1.</a:t>
            </a:r>
            <a:r>
              <a:rPr lang="zh-CN" altLang="en-US" dirty="0"/>
              <a:t>用户在首页可以进行查看问题的功能。查看的问题分为系统推荐的热门问题与收藏的问题。</a:t>
            </a:r>
          </a:p>
          <a:p>
            <a:pPr fontAlgn="base"/>
            <a:r>
              <a:rPr lang="en-US" altLang="zh-CN" dirty="0"/>
              <a:t>2.</a:t>
            </a:r>
            <a:r>
              <a:rPr lang="zh-CN" altLang="en-US" dirty="0"/>
              <a:t>用户在首页点击提出问题按钮进入提出问题界面。</a:t>
            </a:r>
          </a:p>
          <a:p>
            <a:pPr fontAlgn="base"/>
            <a:r>
              <a:rPr lang="en-US" altLang="zh-CN" dirty="0"/>
              <a:t>3.</a:t>
            </a:r>
            <a:r>
              <a:rPr lang="zh-CN" altLang="en-US" dirty="0"/>
              <a:t>用户有两种方式搜索问题。一是通过选择问题分类来找到相应类别的内容。二是通过搜索框，寻找含有问题或回答中关键字的问题。</a:t>
            </a:r>
          </a:p>
          <a:p>
            <a:pPr fontAlgn="base"/>
            <a:r>
              <a:rPr lang="en-US" altLang="zh-CN" dirty="0"/>
              <a:t>4.</a:t>
            </a:r>
            <a:r>
              <a:rPr lang="zh-CN" altLang="en-US" dirty="0"/>
              <a:t>用户可以在问题列表中，或者在问题的详细页面中点击收藏按钮，收藏问题。被收藏可以在用户的个人中心找到。</a:t>
            </a:r>
          </a:p>
          <a:p>
            <a:pPr fontAlgn="base"/>
            <a:r>
              <a:rPr lang="en-US" altLang="zh-CN" dirty="0"/>
              <a:t>5.</a:t>
            </a:r>
            <a:r>
              <a:rPr lang="zh-CN" altLang="en-US" dirty="0"/>
              <a:t>在问题的详细信息界面或回答的具体页面中，点击举报按钮，填入举报理由即可对问题或回答进行举报。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3160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3180595" cy="331416"/>
            <a:chOff x="1241488" y="1377555"/>
            <a:chExt cx="3180595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18004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问题子系统模块输入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053F994E-D63F-467B-8DED-31EDD3637A76}"/>
              </a:ext>
            </a:extLst>
          </p:cNvPr>
          <p:cNvSpPr txBox="1"/>
          <p:nvPr/>
        </p:nvSpPr>
        <p:spPr>
          <a:xfrm>
            <a:off x="119486" y="1635646"/>
            <a:ext cx="32283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输入数据样式</a:t>
            </a:r>
            <a:endParaRPr lang="zh-CN" altLang="en-US" dirty="0"/>
          </a:p>
          <a:p>
            <a:r>
              <a:rPr lang="en-US" altLang="zh-CN" dirty="0"/>
              <a:t>A</a:t>
            </a:r>
            <a:r>
              <a:rPr lang="zh-CN" altLang="en-US" dirty="0"/>
              <a:t>．举报问题</a:t>
            </a:r>
          </a:p>
          <a:p>
            <a:r>
              <a:rPr lang="zh-CN" altLang="en-US" dirty="0"/>
              <a:t>   </a:t>
            </a:r>
            <a:r>
              <a:rPr lang="en-US" altLang="zh-CN" dirty="0" err="1"/>
              <a:t>question_id</a:t>
            </a:r>
            <a:r>
              <a:rPr lang="zh-CN" altLang="en-US" dirty="0"/>
              <a:t>：</a:t>
            </a:r>
            <a:r>
              <a:rPr lang="en-US" altLang="zh-CN" dirty="0"/>
              <a:t>11</a:t>
            </a:r>
            <a:endParaRPr lang="zh-CN" altLang="en-US" dirty="0"/>
          </a:p>
          <a:p>
            <a:r>
              <a:rPr lang="en-US" altLang="zh-CN" dirty="0"/>
              <a:t>   </a:t>
            </a:r>
            <a:r>
              <a:rPr lang="en-US" altLang="zh-CN" dirty="0" err="1"/>
              <a:t>report_des</a:t>
            </a:r>
            <a:r>
              <a:rPr lang="zh-CN" altLang="en-US" dirty="0"/>
              <a:t>：“这种问题也敢发出来举报举报！”</a:t>
            </a:r>
          </a:p>
          <a:p>
            <a:r>
              <a:rPr lang="en-US" altLang="zh-CN" dirty="0"/>
              <a:t>B.  </a:t>
            </a:r>
            <a:r>
              <a:rPr lang="zh-CN" altLang="en-US" dirty="0"/>
              <a:t>辅助修改密码</a:t>
            </a:r>
          </a:p>
          <a:p>
            <a:r>
              <a:rPr lang="zh-CN" altLang="en-US" dirty="0"/>
              <a:t>    </a:t>
            </a:r>
            <a:r>
              <a:rPr lang="en-US" altLang="zh-CN" dirty="0" err="1"/>
              <a:t>user_id</a:t>
            </a:r>
            <a:r>
              <a:rPr lang="zh-CN" altLang="en-US" dirty="0"/>
              <a:t>：</a:t>
            </a:r>
            <a:r>
              <a:rPr lang="en-US" altLang="zh-CN" dirty="0"/>
              <a:t>1   </a:t>
            </a:r>
            <a:endParaRPr lang="zh-CN" altLang="en-US" dirty="0"/>
          </a:p>
          <a:p>
            <a:endParaRPr lang="zh-CN" altLang="en-US" dirty="0"/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456014FF-03D1-46E8-AC04-43FF93DB6F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023050"/>
              </p:ext>
            </p:extLst>
          </p:nvPr>
        </p:nvGraphicFramePr>
        <p:xfrm>
          <a:off x="3347864" y="634767"/>
          <a:ext cx="5506169" cy="4241238"/>
        </p:xfrm>
        <a:graphic>
          <a:graphicData uri="http://schemas.openxmlformats.org/drawingml/2006/table">
            <a:tbl>
              <a:tblPr/>
              <a:tblGrid>
                <a:gridCol w="371799">
                  <a:extLst>
                    <a:ext uri="{9D8B030D-6E8A-4147-A177-3AD203B41FA5}">
                      <a16:colId xmlns:a16="http://schemas.microsoft.com/office/drawing/2014/main" val="1574924626"/>
                    </a:ext>
                  </a:extLst>
                </a:gridCol>
                <a:gridCol w="1274739">
                  <a:extLst>
                    <a:ext uri="{9D8B030D-6E8A-4147-A177-3AD203B41FA5}">
                      <a16:colId xmlns:a16="http://schemas.microsoft.com/office/drawing/2014/main" val="1393144087"/>
                    </a:ext>
                  </a:extLst>
                </a:gridCol>
                <a:gridCol w="1221627">
                  <a:extLst>
                    <a:ext uri="{9D8B030D-6E8A-4147-A177-3AD203B41FA5}">
                      <a16:colId xmlns:a16="http://schemas.microsoft.com/office/drawing/2014/main" val="1455685655"/>
                    </a:ext>
                  </a:extLst>
                </a:gridCol>
                <a:gridCol w="690486">
                  <a:extLst>
                    <a:ext uri="{9D8B030D-6E8A-4147-A177-3AD203B41FA5}">
                      <a16:colId xmlns:a16="http://schemas.microsoft.com/office/drawing/2014/main" val="1420028193"/>
                    </a:ext>
                  </a:extLst>
                </a:gridCol>
                <a:gridCol w="717040">
                  <a:extLst>
                    <a:ext uri="{9D8B030D-6E8A-4147-A177-3AD203B41FA5}">
                      <a16:colId xmlns:a16="http://schemas.microsoft.com/office/drawing/2014/main" val="1118148664"/>
                    </a:ext>
                  </a:extLst>
                </a:gridCol>
                <a:gridCol w="1230478">
                  <a:extLst>
                    <a:ext uri="{9D8B030D-6E8A-4147-A177-3AD203B41FA5}">
                      <a16:colId xmlns:a16="http://schemas.microsoft.com/office/drawing/2014/main" val="3882292942"/>
                    </a:ext>
                  </a:extLst>
                </a:gridCol>
              </a:tblGrid>
              <a:tr h="420377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序号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数据元素</a:t>
                      </a: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项标识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数据元素</a:t>
                      </a: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项名称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数据格式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数据约束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输入来源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954727"/>
                  </a:ext>
                </a:extLst>
              </a:tr>
              <a:tr h="286496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question_id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问题</a:t>
                      </a: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举报问题界面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2917091"/>
                  </a:ext>
                </a:extLst>
              </a:tr>
              <a:tr h="420377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b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repost_description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举报描述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String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256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举报问题界面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3317725"/>
                  </a:ext>
                </a:extLst>
              </a:tr>
              <a:tr h="420377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report_reason_id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举报原因类型</a:t>
                      </a: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rid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Integer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举报问题界面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743124"/>
                  </a:ext>
                </a:extLst>
              </a:tr>
              <a:tr h="286496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user_id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举报者</a:t>
                      </a: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Integer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举报问题界面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0688554"/>
                  </a:ext>
                </a:extLst>
              </a:tr>
              <a:tr h="420377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e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question_text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问题描述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String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255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搜索问题界面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6603811"/>
                  </a:ext>
                </a:extLst>
              </a:tr>
              <a:tr h="286496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question_id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问题</a:t>
                      </a: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查看问题界面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138869"/>
                  </a:ext>
                </a:extLst>
              </a:tr>
              <a:tr h="420377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question_content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问题内容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String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256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发布问题界面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8337307"/>
                  </a:ext>
                </a:extLst>
              </a:tr>
              <a:tr h="286496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h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user_id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用户</a:t>
                      </a: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发布问题界面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5184614"/>
                  </a:ext>
                </a:extLst>
              </a:tr>
              <a:tr h="420377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question_type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问题类别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String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255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发布问题界面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1193438"/>
                  </a:ext>
                </a:extLst>
              </a:tr>
              <a:tr h="286496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j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user_id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用户</a:t>
                      </a: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Integer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收藏问题界面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365757"/>
                  </a:ext>
                </a:extLst>
              </a:tr>
              <a:tr h="286496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k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question_id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问题</a:t>
                      </a: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id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Integer</a:t>
                      </a:r>
                      <a:endParaRPr 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en-US" altLang="zh-CN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r>
                        <a:rPr lang="zh-CN" altLang="en-US" sz="600" b="0" i="0" spc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字节</a:t>
                      </a:r>
                      <a:endParaRPr lang="zh-CN" altLang="en-US" sz="60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600" b="0" i="0" spc="0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600" b="0" i="0" spc="0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收藏问题界面</a:t>
                      </a:r>
                      <a:endParaRPr lang="zh-CN" altLang="en-US" sz="600" dirty="0">
                        <a:effectLst/>
                      </a:endParaRPr>
                    </a:p>
                  </a:txBody>
                  <a:tcPr marL="13642" marR="13642" marT="13642" marB="10232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48387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265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 rot="5400000">
            <a:off x="-9330" y="267599"/>
            <a:ext cx="409547" cy="390889"/>
            <a:chOff x="0" y="60"/>
            <a:chExt cx="439" cy="41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0" y="60"/>
              <a:ext cx="297" cy="419"/>
            </a:xfrm>
            <a:custGeom>
              <a:avLst/>
              <a:gdLst>
                <a:gd name="T0" fmla="*/ 297 w 297"/>
                <a:gd name="T1" fmla="*/ 0 h 419"/>
                <a:gd name="T2" fmla="*/ 143 w 297"/>
                <a:gd name="T3" fmla="*/ 0 h 419"/>
                <a:gd name="T4" fmla="*/ 0 w 297"/>
                <a:gd name="T5" fmla="*/ 419 h 419"/>
                <a:gd name="T6" fmla="*/ 155 w 297"/>
                <a:gd name="T7" fmla="*/ 419 h 419"/>
                <a:gd name="T8" fmla="*/ 297 w 297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19">
                  <a:moveTo>
                    <a:pt x="297" y="0"/>
                  </a:moveTo>
                  <a:lnTo>
                    <a:pt x="143" y="0"/>
                  </a:lnTo>
                  <a:lnTo>
                    <a:pt x="0" y="419"/>
                  </a:lnTo>
                  <a:lnTo>
                    <a:pt x="155" y="41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4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3" y="60"/>
              <a:ext cx="296" cy="419"/>
            </a:xfrm>
            <a:custGeom>
              <a:avLst/>
              <a:gdLst>
                <a:gd name="T0" fmla="*/ 0 w 296"/>
                <a:gd name="T1" fmla="*/ 0 h 419"/>
                <a:gd name="T2" fmla="*/ 154 w 296"/>
                <a:gd name="T3" fmla="*/ 0 h 419"/>
                <a:gd name="T4" fmla="*/ 296 w 296"/>
                <a:gd name="T5" fmla="*/ 419 h 419"/>
                <a:gd name="T6" fmla="*/ 142 w 296"/>
                <a:gd name="T7" fmla="*/ 419 h 419"/>
                <a:gd name="T8" fmla="*/ 0 w 296"/>
                <a:gd name="T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419">
                  <a:moveTo>
                    <a:pt x="0" y="0"/>
                  </a:moveTo>
                  <a:lnTo>
                    <a:pt x="154" y="0"/>
                  </a:lnTo>
                  <a:lnTo>
                    <a:pt x="296" y="419"/>
                  </a:lnTo>
                  <a:lnTo>
                    <a:pt x="142" y="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A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 rot="20512191">
            <a:off x="-68086" y="435348"/>
            <a:ext cx="51648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spc="30" dirty="0">
                <a:solidFill>
                  <a:prstClr val="white"/>
                </a:solidFill>
              </a:rPr>
              <a:t>rapidesign</a:t>
            </a:r>
            <a:endParaRPr lang="zh-CN" altLang="en-US" sz="500" spc="30" dirty="0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208714">
            <a:off x="-67468" y="289224"/>
            <a:ext cx="44275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" b="0" spc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85800"/>
            <a:r>
              <a:rPr lang="en-US" altLang="zh-CN" sz="500" dirty="0">
                <a:solidFill>
                  <a:prstClr val="white"/>
                </a:solidFill>
              </a:rPr>
              <a:t>shanghai</a:t>
            </a:r>
            <a:endParaRPr lang="zh-CN" altLang="en-US" sz="500" dirty="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888" y="326990"/>
            <a:ext cx="3180595" cy="331416"/>
            <a:chOff x="1241488" y="1377555"/>
            <a:chExt cx="3180595" cy="331416"/>
          </a:xfrm>
        </p:grpSpPr>
        <p:sp>
          <p:nvSpPr>
            <p:cNvPr id="12" name="文本框 11"/>
            <p:cNvSpPr txBox="1"/>
            <p:nvPr/>
          </p:nvSpPr>
          <p:spPr>
            <a:xfrm>
              <a:off x="2621590" y="1401194"/>
              <a:ext cx="18004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zh-CN" altLang="en-US" sz="1400" spc="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问题子系统模块输出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41488" y="1377555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5400" b="1" spc="-110">
                  <a:solidFill>
                    <a:srgbClr val="3050AB"/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1.</a:t>
              </a:r>
              <a:r>
                <a:rPr lang="zh-CN" altLang="en-US" sz="1400" spc="100" dirty="0">
                  <a:solidFill>
                    <a:srgbClr val="E1740D"/>
                  </a:solidFill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rPr>
                <a:t>系统设计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5C5ECCA-CC00-48F5-895C-7EB6067B5810}"/>
              </a:ext>
            </a:extLst>
          </p:cNvPr>
          <p:cNvSpPr txBox="1"/>
          <p:nvPr/>
        </p:nvSpPr>
        <p:spPr>
          <a:xfrm>
            <a:off x="2123728" y="3075806"/>
            <a:ext cx="48445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zh-CN" altLang="en-US" dirty="0"/>
              <a:t>输出数据样式</a:t>
            </a:r>
          </a:p>
          <a:p>
            <a:r>
              <a:rPr lang="en-US" altLang="zh-CN" dirty="0" err="1"/>
              <a:t>question_content</a:t>
            </a:r>
            <a:r>
              <a:rPr lang="zh-CN" altLang="en-US" dirty="0"/>
              <a:t>：怎么画关系数据库的依赖。</a:t>
            </a:r>
          </a:p>
          <a:p>
            <a:r>
              <a:rPr lang="en-US" altLang="zh-CN" dirty="0"/>
              <a:t>message</a:t>
            </a:r>
            <a:r>
              <a:rPr lang="zh-CN" altLang="en-US" dirty="0"/>
              <a:t>：已举报成功，等待管理员处理</a:t>
            </a:r>
          </a:p>
          <a:p>
            <a:endParaRPr lang="zh-CN" altLang="en-US" dirty="0"/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647E17BE-D548-4A1F-A611-C76AC873C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882477"/>
              </p:ext>
            </p:extLst>
          </p:nvPr>
        </p:nvGraphicFramePr>
        <p:xfrm>
          <a:off x="2123728" y="1059582"/>
          <a:ext cx="4732020" cy="1763713"/>
        </p:xfrm>
        <a:graphic>
          <a:graphicData uri="http://schemas.openxmlformats.org/drawingml/2006/table">
            <a:tbl>
              <a:tblPr/>
              <a:tblGrid>
                <a:gridCol w="304800">
                  <a:extLst>
                    <a:ext uri="{9D8B030D-6E8A-4147-A177-3AD203B41FA5}">
                      <a16:colId xmlns:a16="http://schemas.microsoft.com/office/drawing/2014/main" val="3104949910"/>
                    </a:ext>
                  </a:extLst>
                </a:gridCol>
                <a:gridCol w="1501140">
                  <a:extLst>
                    <a:ext uri="{9D8B030D-6E8A-4147-A177-3AD203B41FA5}">
                      <a16:colId xmlns:a16="http://schemas.microsoft.com/office/drawing/2014/main" val="2655400759"/>
                    </a:ext>
                  </a:extLst>
                </a:gridCol>
                <a:gridCol w="899160">
                  <a:extLst>
                    <a:ext uri="{9D8B030D-6E8A-4147-A177-3AD203B41FA5}">
                      <a16:colId xmlns:a16="http://schemas.microsoft.com/office/drawing/2014/main" val="349510770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3710422262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3871795635"/>
                    </a:ext>
                  </a:extLst>
                </a:gridCol>
              </a:tblGrid>
              <a:tr h="205740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12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序号</a:t>
                      </a:r>
                      <a:endParaRPr lang="zh-CN" alt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12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项标识</a:t>
                      </a:r>
                      <a:endParaRPr lang="zh-CN" alt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12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项名称</a:t>
                      </a:r>
                      <a:endParaRPr lang="zh-CN" alt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12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数据类型</a:t>
                      </a:r>
                      <a:endParaRPr lang="zh-CN" alt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12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输出来源</a:t>
                      </a:r>
                      <a:endParaRPr lang="zh-CN" alt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668275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12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a</a:t>
                      </a:r>
                      <a:endParaRPr 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12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question_content</a:t>
                      </a:r>
                      <a:endParaRPr 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12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问题内容</a:t>
                      </a:r>
                      <a:endParaRPr lang="zh-CN" alt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12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String</a:t>
                      </a:r>
                      <a:endParaRPr 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12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显示问题界面</a:t>
                      </a:r>
                      <a:endParaRPr lang="zh-CN" alt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6261908"/>
                  </a:ext>
                </a:extLst>
              </a:tr>
              <a:tr h="205740"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12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b</a:t>
                      </a:r>
                      <a:endParaRPr 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12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message</a:t>
                      </a:r>
                      <a:endParaRPr 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1200" b="0" i="0" spc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回复消息</a:t>
                      </a:r>
                      <a:endParaRPr lang="zh-CN" alt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en-US" sz="1200" b="0" i="0" spc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en-US" sz="1200" b="0" i="0" spc="0">
                          <a:solidFill>
                            <a:srgbClr val="000000"/>
                          </a:solidFill>
                          <a:effectLst/>
                          <a:latin typeface="仿宋_GB2312"/>
                        </a:rPr>
                        <a:t>String</a:t>
                      </a:r>
                      <a:endParaRPr lang="en-US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ct val="130000"/>
                        </a:lnSpc>
                      </a:pPr>
                      <a:endParaRPr lang="zh-CN" altLang="en-US" sz="1200" b="0" i="0" spc="0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1200" b="0" i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举报成功界面</a:t>
                      </a:r>
                      <a:endParaRPr lang="zh-CN" altLang="en-US" dirty="0">
                        <a:effectLst/>
                      </a:endParaRPr>
                    </a:p>
                  </a:txBody>
                  <a:tcPr marL="30480" marR="30480" marT="30480" marB="2286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77474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596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2118</Words>
  <Application>Microsoft Office PowerPoint</Application>
  <PresentationFormat>全屏显示(16:9)</PresentationFormat>
  <Paragraphs>682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7" baseType="lpstr">
      <vt:lpstr>Arial</vt:lpstr>
      <vt:lpstr>Times New Roman</vt:lpstr>
      <vt:lpstr>汉仪小隶书简</vt:lpstr>
      <vt:lpstr>方正综艺简体</vt:lpstr>
      <vt:lpstr>微软雅黑</vt:lpstr>
      <vt:lpstr>方正粗黑宋简体</vt:lpstr>
      <vt:lpstr>Calibri Light</vt:lpstr>
      <vt:lpstr>Calibri</vt:lpstr>
      <vt:lpstr>宋体</vt:lpstr>
      <vt:lpstr>微软雅黑</vt:lpstr>
      <vt:lpstr>仿宋_GB2312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PPT模板</dc:title>
  <dc:creator>锐普PPT</dc:creator>
  <dc:description>本素材由锐普原创，版权受国家法律保护，仅授权购买者本人使用，为了您个人和锐普的利益，请勿复制、传播、销售，否则将承担法律责任。</dc:description>
  <cp:lastModifiedBy>池 政涛</cp:lastModifiedBy>
  <cp:revision>34</cp:revision>
  <dcterms:created xsi:type="dcterms:W3CDTF">2014-11-13T09:44:33Z</dcterms:created>
  <dcterms:modified xsi:type="dcterms:W3CDTF">2020-04-10T13:59:19Z</dcterms:modified>
</cp:coreProperties>
</file>

<file path=docProps/thumbnail.jpeg>
</file>